
<file path=[Content_Types].xml><?xml version="1.0" encoding="utf-8"?>
<Types xmlns="http://schemas.openxmlformats.org/package/2006/content-types">
  <Default Extension="vml" ContentType="application/vnd.openxmlformats-officedocument.vmlDrawing"/>
  <Default Extension="xls" ContentType="application/vnd.ms-excel"/>
  <Default Extension="xlsx" ContentType="application/vnd.openxmlformats-officedocument.spreadsheetml.sheet"/>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0"/>
  </p:notesMasterIdLst>
  <p:sldIdLst>
    <p:sldId id="756" r:id="rId4"/>
    <p:sldId id="937" r:id="rId5"/>
    <p:sldId id="841" r:id="rId6"/>
    <p:sldId id="929" r:id="rId7"/>
    <p:sldId id="931" r:id="rId8"/>
    <p:sldId id="774" r:id="rId9"/>
    <p:sldId id="946" r:id="rId10"/>
    <p:sldId id="939" r:id="rId11"/>
    <p:sldId id="947" r:id="rId12"/>
    <p:sldId id="905" r:id="rId13"/>
    <p:sldId id="863" r:id="rId14"/>
    <p:sldId id="1033" r:id="rId15"/>
    <p:sldId id="904" r:id="rId16"/>
    <p:sldId id="865" r:id="rId17"/>
    <p:sldId id="864" r:id="rId18"/>
    <p:sldId id="777" r:id="rId19"/>
    <p:sldId id="1068" r:id="rId20"/>
    <p:sldId id="1069" r:id="rId21"/>
    <p:sldId id="1002" r:id="rId22"/>
    <p:sldId id="1003" r:id="rId23"/>
    <p:sldId id="779" r:id="rId24"/>
    <p:sldId id="847" r:id="rId25"/>
    <p:sldId id="780" r:id="rId26"/>
    <p:sldId id="781" r:id="rId27"/>
    <p:sldId id="906" r:id="rId28"/>
    <p:sldId id="948" r:id="rId29"/>
    <p:sldId id="907" r:id="rId30"/>
    <p:sldId id="908" r:id="rId31"/>
    <p:sldId id="909" r:id="rId32"/>
    <p:sldId id="910" r:id="rId33"/>
    <p:sldId id="911" r:id="rId34"/>
    <p:sldId id="912" r:id="rId35"/>
    <p:sldId id="941" r:id="rId36"/>
    <p:sldId id="913" r:id="rId37"/>
    <p:sldId id="914" r:id="rId38"/>
    <p:sldId id="915" r:id="rId39"/>
    <p:sldId id="916" r:id="rId40"/>
    <p:sldId id="849" r:id="rId41"/>
    <p:sldId id="850" r:id="rId42"/>
    <p:sldId id="1034" r:id="rId43"/>
    <p:sldId id="1070" r:id="rId44"/>
    <p:sldId id="950" r:id="rId45"/>
    <p:sldId id="925" r:id="rId46"/>
    <p:sldId id="926" r:id="rId47"/>
    <p:sldId id="927" r:id="rId48"/>
    <p:sldId id="539" r:id="rId49"/>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99FF"/>
    <a:srgbClr val="99FF33"/>
    <a:srgbClr val="FF3399"/>
    <a:srgbClr val="FF0066"/>
    <a:srgbClr val="A197D1"/>
    <a:srgbClr val="6600C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6" d="100"/>
          <a:sy n="66" d="100"/>
        </p:scale>
        <p:origin x="-1278" y="-108"/>
      </p:cViewPr>
      <p:guideLst>
        <p:guide orient="horz" pos="224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notesMaster" Target="notesMasters/notesMaster1.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oleObject" Target="file:///\\VDMA.local\Public\ORGA\WorldRobotics\Allgemein\New%20design\Templates\template%20charts.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VDMA.local\Public\ORGA\WorldRobotics\Allgemein\WR%202017\Charts%20for%20presentations\WorldNewInstby%20by%20regions.xlsx" TargetMode="External"/></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oleObject" Target="file:///G:\&#39033;&#30446;\&#26426;&#22120;&#20154;\&#25968;&#25454;-zjp.xlsx" TargetMode="External"/></Relationships>
</file>

<file path=ppt/charts/_rels/chart5.xml.rels><?xml version="1.0" encoding="UTF-8" standalone="yes"?>
<Relationships xmlns="http://schemas.openxmlformats.org/package/2006/relationships"><Relationship Id="rId2" Type="http://schemas.openxmlformats.org/officeDocument/2006/relationships/themeOverride" Target="../theme/themeOverride4.xml"/><Relationship Id="rId1" Type="http://schemas.openxmlformats.org/officeDocument/2006/relationships/package" Target="../embeddings/Workbook3.xlsx"/></Relationships>
</file>

<file path=ppt/charts/_rels/chart6.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Documents%20and%20Settings\admin\Local%20Settings\Temporary%20Internet%20Files\Content.IE5\M0U25J6X\2016&#24180;&#26426;&#22120;&#20154;&#34892;&#19994;&#37197;&#22270;[1].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Documents%20and%20Settings\admin\Local%20Settings\Temporary%20Internet%20Files\Content.IE5\M0U25J6X\2016&#24180;&#26426;&#22120;&#20154;&#34892;&#19994;&#37197;&#22270;[1].xlsx"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Documents%20and%20Settings\admin\Local%20Settings\Temporary%20Internet%20Files\Content.IE5\M0U25J6X\2016&#24180;&#26426;&#22120;&#20154;&#34892;&#19994;&#37197;&#2227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680" b="1" i="0" u="none" strike="noStrike" kern="1200" baseline="0">
                <a:solidFill>
                  <a:schemeClr val="dk1">
                    <a:lumMod val="65000"/>
                    <a:lumOff val="35000"/>
                  </a:schemeClr>
                </a:solidFill>
                <a:effectLst/>
                <a:latin typeface="Arial" panose="020B0604020202020204" pitchFamily="34" charset="0"/>
                <a:ea typeface="+mn-ea"/>
                <a:cs typeface="Arial" panose="020B0604020202020204" pitchFamily="34" charset="0"/>
              </a:defRPr>
            </a:pPr>
            <a:r>
              <a:rPr lang="en-GB" b="1"/>
              <a:t>Estimated annual worldwide supply of industrial robots
2008-2016 and 2017-2019*</a:t>
            </a:r>
            <a:endParaRPr lang="en-GB" b="1"/>
          </a:p>
        </c:rich>
      </c:tx>
      <c:layout>
        <c:manualLayout>
          <c:xMode val="edge"/>
          <c:yMode val="edge"/>
          <c:x val="0.242487046632124"/>
          <c:y val="0.0138169257340242"/>
        </c:manualLayout>
      </c:layout>
      <c:overlay val="0"/>
      <c:spPr>
        <a:noFill/>
        <a:ln>
          <a:noFill/>
        </a:ln>
        <a:effectLst/>
      </c:spPr>
    </c:title>
    <c:autoTitleDeleted val="0"/>
    <c:plotArea>
      <c:layout>
        <c:manualLayout>
          <c:layoutTarget val="inner"/>
          <c:xMode val="edge"/>
          <c:yMode val="edge"/>
          <c:x val="0.0932642487046632"/>
          <c:y val="0.155440414507772"/>
          <c:w val="0.850777202072539"/>
          <c:h val="0.690825788125445"/>
        </c:manualLayout>
      </c:layout>
      <c:barChart>
        <c:barDir val="col"/>
        <c:grouping val="clustered"/>
        <c:varyColors val="0"/>
        <c:ser>
          <c:idx val="0"/>
          <c:order val="0"/>
          <c:spPr>
            <a:solidFill>
              <a:srgbClr val="009CCC"/>
            </a:solidFill>
            <a:ln>
              <a:noFill/>
            </a:ln>
            <a:effectLst>
              <a:outerShdw blurRad="76200" dir="18900000" sy="23000" kx="-1200000" algn="bl" rotWithShape="0">
                <a:prstClr val="black">
                  <a:alpha val="20000"/>
                </a:prstClr>
              </a:outerShdw>
            </a:effectLst>
          </c:spPr>
          <c:invertIfNegative val="0"/>
          <c:dPt>
            <c:idx val="8"/>
            <c:invertIfNegative val="0"/>
            <c:bubble3D val="0"/>
            <c:spPr>
              <a:solidFill>
                <a:srgbClr val="009CCC"/>
              </a:solidFill>
              <a:ln>
                <a:noFill/>
              </a:ln>
              <a:effectLst>
                <a:outerShdw blurRad="76200" dir="18900000" sy="23000" kx="-1200000" algn="bl" rotWithShape="0">
                  <a:prstClr val="black">
                    <a:alpha val="20000"/>
                  </a:prstClr>
                </a:outerShdw>
              </a:effectLst>
            </c:spPr>
          </c:dPt>
          <c:dPt>
            <c:idx val="9"/>
            <c:invertIfNegative val="0"/>
            <c:bubble3D val="0"/>
            <c:spPr>
              <a:solidFill>
                <a:srgbClr val="8497B0"/>
              </a:solidFill>
              <a:ln>
                <a:noFill/>
              </a:ln>
              <a:effectLst>
                <a:outerShdw blurRad="76200" dir="18900000" sy="23000" kx="-1200000" algn="bl" rotWithShape="0">
                  <a:prstClr val="black">
                    <a:alpha val="20000"/>
                  </a:prstClr>
                </a:outerShdw>
              </a:effectLst>
            </c:spPr>
          </c:dPt>
          <c:dPt>
            <c:idx val="10"/>
            <c:invertIfNegative val="0"/>
            <c:bubble3D val="0"/>
            <c:spPr>
              <a:solidFill>
                <a:srgbClr val="8497B0"/>
              </a:solidFill>
              <a:ln>
                <a:noFill/>
              </a:ln>
              <a:effectLst>
                <a:outerShdw blurRad="76200" dir="18900000" sy="23000" kx="-1200000" algn="bl" rotWithShape="0">
                  <a:prstClr val="black">
                    <a:alpha val="20000"/>
                  </a:prstClr>
                </a:outerShdw>
              </a:effectLst>
            </c:spPr>
          </c:dPt>
          <c:dPt>
            <c:idx val="11"/>
            <c:invertIfNegative val="0"/>
            <c:bubble3D val="0"/>
            <c:spPr>
              <a:solidFill>
                <a:srgbClr val="8497B0"/>
              </a:solidFill>
              <a:ln>
                <a:noFill/>
              </a:ln>
              <a:effectLst>
                <a:outerShdw blurRad="76200" dir="18900000" sy="23000" kx="-1200000" algn="bl" rotWithShape="0">
                  <a:prstClr val="black">
                    <a:alpha val="20000"/>
                  </a:prstClr>
                </a:outerShdw>
              </a:effectLst>
            </c:spPr>
          </c:dPt>
          <c:dLbls>
            <c:numFmt formatCode="#,##0" sourceLinked="0"/>
            <c:spPr>
              <a:noFill/>
              <a:ln>
                <a:noFill/>
              </a:ln>
              <a:effectLst/>
            </c:spPr>
            <c:txPr>
              <a:bodyPr rot="0" spcFirstLastPara="1" vertOverflow="ellipsis" vert="horz" wrap="square" lIns="38100" tIns="19050" rIns="38100" bIns="19050" anchor="ctr" anchorCtr="1"/>
              <a:lstStyle/>
              <a:p>
                <a:pPr>
                  <a:defRPr lang="zh-CN" sz="1400" b="1" i="0" u="none" strike="noStrike" kern="1200" baseline="0">
                    <a:solidFill>
                      <a:schemeClr val="lt1"/>
                    </a:solidFill>
                    <a:latin typeface="Arial" panose="020B0604020202020204" pitchFamily="34" charset="0"/>
                    <a:ea typeface="+mn-ea"/>
                    <a:cs typeface="Arial" panose="020B0604020202020204" pitchFamily="34" charset="0"/>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a:solidFill>
                        <a:schemeClr val="dk1">
                          <a:lumMod val="50000"/>
                          <a:lumOff val="50000"/>
                        </a:schemeClr>
                      </a:solidFill>
                    </a:ln>
                    <a:effectLst/>
                  </c:spPr>
                </c15:leaderLines>
              </c:ext>
            </c:extLst>
          </c:dLbls>
          <c:cat>
            <c:strRef>
              <c:f>Werte!$A$26:$A$37</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Werte!$B$26:$B$37</c:f>
              <c:numCache>
                <c:formatCode>General</c:formatCode>
                <c:ptCount val="12"/>
                <c:pt idx="0">
                  <c:v>112.972</c:v>
                </c:pt>
                <c:pt idx="1">
                  <c:v>60.018</c:v>
                </c:pt>
                <c:pt idx="2">
                  <c:v>120.585</c:v>
                </c:pt>
                <c:pt idx="3">
                  <c:v>166.028</c:v>
                </c:pt>
                <c:pt idx="4">
                  <c:v>159.346</c:v>
                </c:pt>
                <c:pt idx="5">
                  <c:v>178.132</c:v>
                </c:pt>
                <c:pt idx="6">
                  <c:v>220.571</c:v>
                </c:pt>
                <c:pt idx="7">
                  <c:v>253.748</c:v>
                </c:pt>
                <c:pt idx="8">
                  <c:v>290</c:v>
                </c:pt>
                <c:pt idx="9">
                  <c:v>322.3</c:v>
                </c:pt>
                <c:pt idx="10">
                  <c:v>362.5</c:v>
                </c:pt>
                <c:pt idx="11">
                  <c:v>414</c:v>
                </c:pt>
              </c:numCache>
            </c:numRef>
          </c:val>
        </c:ser>
        <c:dLbls>
          <c:showLegendKey val="0"/>
          <c:showVal val="1"/>
          <c:showCatName val="0"/>
          <c:showSerName val="0"/>
          <c:showPercent val="0"/>
          <c:showBubbleSize val="0"/>
        </c:dLbls>
        <c:gapWidth val="41"/>
        <c:axId val="169931136"/>
        <c:axId val="170013440"/>
      </c:barChart>
      <c:catAx>
        <c:axId val="169931136"/>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vert="horz" wrap="square" anchor="ctr" anchorCtr="1"/>
          <a:lstStyle/>
          <a:p>
            <a:pPr>
              <a:defRPr lang="zh-CN" sz="1400" b="0" i="0" u="none" strike="noStrike" kern="1200" baseline="0">
                <a:solidFill>
                  <a:schemeClr val="dk1">
                    <a:lumMod val="65000"/>
                    <a:lumOff val="35000"/>
                  </a:schemeClr>
                </a:solidFill>
                <a:effectLst/>
                <a:latin typeface="Arial" panose="020B0604020202020204" pitchFamily="34" charset="0"/>
                <a:ea typeface="+mn-ea"/>
                <a:cs typeface="Arial" panose="020B0604020202020204" pitchFamily="34" charset="0"/>
              </a:defRPr>
            </a:pPr>
          </a:p>
        </c:txPr>
        <c:crossAx val="170013440"/>
        <c:crosses val="autoZero"/>
        <c:auto val="1"/>
        <c:lblAlgn val="ctr"/>
        <c:lblOffset val="100"/>
        <c:tickLblSkip val="1"/>
        <c:noMultiLvlLbl val="0"/>
      </c:catAx>
      <c:valAx>
        <c:axId val="170013440"/>
        <c:scaling>
          <c:orientation val="minMax"/>
        </c:scaling>
        <c:delete val="0"/>
        <c:axPos val="l"/>
        <c:title>
          <c:tx>
            <c:rich>
              <a:bodyPr rot="-5400000" spcFirstLastPara="1" vertOverflow="ellipsis" vert="horz" wrap="square" anchor="ctr" anchorCtr="1"/>
              <a:lstStyle/>
              <a:p>
                <a:pPr>
                  <a:defRPr lang="zh-CN" sz="14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r>
                  <a:rPr lang="en-US"/>
                  <a:t>'000 of units</a:t>
                </a:r>
                <a:endParaRPr lang="en-US"/>
              </a:p>
            </c:rich>
          </c:tx>
          <c:layout/>
          <c:overlay val="0"/>
          <c:spPr>
            <a:noFill/>
            <a:ln>
              <a:noFill/>
            </a:ln>
            <a:effectLst/>
          </c:spPr>
        </c:title>
        <c:numFmt formatCode="#,##0" sourceLinked="0"/>
        <c:majorTickMark val="out"/>
        <c:minorTickMark val="none"/>
        <c:tickLblPos val="nextTo"/>
        <c:spPr>
          <a:noFill/>
          <a:ln>
            <a:noFill/>
          </a:ln>
          <a:effectLst/>
        </c:spPr>
        <c:txPr>
          <a:bodyPr rot="0" spcFirstLastPara="1" vertOverflow="ellipsis" vert="horz" wrap="square" anchor="ctr" anchorCtr="1"/>
          <a:lstStyle/>
          <a:p>
            <a:pPr>
              <a:defRPr lang="zh-CN" sz="14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p>
        </c:txPr>
        <c:crossAx val="16993113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lang="zh-CN" sz="1400">
          <a:latin typeface="Arial" panose="020B0604020202020204" pitchFamily="34" charset="0"/>
          <a:cs typeface="Arial" panose="020B0604020202020204"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40" b="1" i="0" u="none" strike="noStrike" kern="1200" baseline="0">
                <a:solidFill>
                  <a:schemeClr val="dk1">
                    <a:lumMod val="75000"/>
                    <a:lumOff val="25000"/>
                  </a:schemeClr>
                </a:solidFill>
                <a:latin typeface="+mn-lt"/>
                <a:ea typeface="+mn-ea"/>
                <a:cs typeface="+mn-cs"/>
              </a:defRPr>
            </a:pPr>
            <a:r>
              <a:rPr lang="de-DE"/>
              <a:t>Estimated worldwide annual supply of industrial robots </a:t>
            </a:r>
            <a:endParaRPr lang="de-DE"/>
          </a:p>
          <a:p>
            <a:pPr>
              <a:defRPr lang="zh-CN" sz="1440" b="1" i="0" u="none" strike="noStrike" kern="1200" baseline="0">
                <a:solidFill>
                  <a:schemeClr val="dk1">
                    <a:lumMod val="75000"/>
                    <a:lumOff val="25000"/>
                  </a:schemeClr>
                </a:solidFill>
                <a:latin typeface="+mn-lt"/>
                <a:ea typeface="+mn-ea"/>
                <a:cs typeface="+mn-cs"/>
              </a:defRPr>
            </a:pPr>
            <a:r>
              <a:rPr lang="de-DE"/>
              <a:t>at year-end by regions 2014 - 2016</a:t>
            </a:r>
            <a:endParaRPr lang="de-DE"/>
          </a:p>
        </c:rich>
      </c:tx>
      <c:layout>
        <c:manualLayout>
          <c:xMode val="edge"/>
          <c:yMode val="edge"/>
          <c:x val="0.202072538860104"/>
          <c:y val="0.0379965457685665"/>
        </c:manualLayout>
      </c:layout>
      <c:overlay val="0"/>
      <c:spPr>
        <a:noFill/>
        <a:ln>
          <a:noFill/>
        </a:ln>
        <a:effectLst/>
      </c:spPr>
    </c:title>
    <c:autoTitleDeleted val="0"/>
    <c:plotArea>
      <c:layout>
        <c:manualLayout>
          <c:layoutTarget val="inner"/>
          <c:xMode val="edge"/>
          <c:yMode val="edge"/>
          <c:x val="0.177238808405187"/>
          <c:y val="0.176014045541605"/>
          <c:w val="0.718465103611738"/>
          <c:h val="0.628666306160842"/>
        </c:manualLayout>
      </c:layout>
      <c:barChart>
        <c:barDir val="bar"/>
        <c:grouping val="clustered"/>
        <c:varyColors val="0"/>
        <c:ser>
          <c:idx val="2"/>
          <c:order val="0"/>
          <c:tx>
            <c:strRef>
              <c:f>Werte!$B$1</c:f>
              <c:strCache>
                <c:ptCount val="1"/>
                <c:pt idx="0">
                  <c:v>2014</c:v>
                </c:pt>
              </c:strCache>
            </c:strRef>
          </c:tx>
          <c:spPr>
            <a:solidFill>
              <a:srgbClr val="8497B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lstStyle/>
              <a:p>
                <a:pPr>
                  <a:defRPr lang="zh-CN" sz="1400" b="1" i="0" u="none" strike="noStrike" kern="1200" baseline="0">
                    <a:solidFill>
                      <a:schemeClr val="bg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Werte!$A$2:$A$5</c:f>
              <c:strCache>
                <c:ptCount val="4"/>
                <c:pt idx="0">
                  <c:v>all others</c:v>
                </c:pt>
                <c:pt idx="1">
                  <c:v>America</c:v>
                </c:pt>
                <c:pt idx="2">
                  <c:v>Europe</c:v>
                </c:pt>
                <c:pt idx="3">
                  <c:v>Asia/Australia</c:v>
                </c:pt>
              </c:strCache>
            </c:strRef>
          </c:cat>
          <c:val>
            <c:numRef>
              <c:f>Werte!$B$2:$B$5</c:f>
              <c:numCache>
                <c:formatCode>#,##0</c:formatCode>
                <c:ptCount val="4"/>
                <c:pt idx="0">
                  <c:v>7.952</c:v>
                </c:pt>
                <c:pt idx="1">
                  <c:v>32.616</c:v>
                </c:pt>
                <c:pt idx="2">
                  <c:v>45.559</c:v>
                </c:pt>
                <c:pt idx="3">
                  <c:v>134.444</c:v>
                </c:pt>
              </c:numCache>
            </c:numRef>
          </c:val>
        </c:ser>
        <c:ser>
          <c:idx val="3"/>
          <c:order val="1"/>
          <c:tx>
            <c:strRef>
              <c:f>Werte!$C$1</c:f>
              <c:strCache>
                <c:ptCount val="1"/>
                <c:pt idx="0">
                  <c:v>2015</c:v>
                </c:pt>
              </c:strCache>
            </c:strRef>
          </c:tx>
          <c:spPr>
            <a:solidFill>
              <a:srgbClr val="FF0000"/>
            </a:solidFill>
            <a:ln w="9525" cap="flat" cmpd="sng" algn="ctr">
              <a:solidFill>
                <a:schemeClr val="lt1">
                  <a:alpha val="50000"/>
                </a:schemeClr>
              </a:solidFill>
              <a:round/>
            </a:ln>
            <a:effectLst/>
          </c:spPr>
          <c:invertIfNegative val="0"/>
          <c:dLbls>
            <c:numFmt formatCode="#,##0" sourceLinked="0"/>
            <c:spPr>
              <a:noFill/>
              <a:ln>
                <a:noFill/>
              </a:ln>
              <a:effectLst/>
            </c:spPr>
            <c:txPr>
              <a:bodyPr rot="0" spcFirstLastPara="1" vertOverflow="ellipsis" vert="horz" wrap="square" lIns="38100" tIns="19050" rIns="38100" bIns="19050" anchor="ctr" anchorCtr="1"/>
              <a:lstStyle/>
              <a:p>
                <a:pPr>
                  <a:defRPr lang="zh-CN" sz="1400" b="1" i="0" u="none" strike="noStrike" kern="1200" baseline="0">
                    <a:solidFill>
                      <a:schemeClr val="bg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a:solidFill>
                        <a:schemeClr val="dk1">
                          <a:lumMod val="50000"/>
                          <a:lumOff val="50000"/>
                        </a:schemeClr>
                      </a:solidFill>
                    </a:ln>
                    <a:effectLst/>
                  </c:spPr>
                </c15:leaderLines>
              </c:ext>
            </c:extLst>
          </c:dLbls>
          <c:cat>
            <c:strRef>
              <c:f>Werte!$A$2:$A$5</c:f>
              <c:strCache>
                <c:ptCount val="4"/>
                <c:pt idx="0">
                  <c:v>all others</c:v>
                </c:pt>
                <c:pt idx="1">
                  <c:v>America</c:v>
                </c:pt>
                <c:pt idx="2">
                  <c:v>Europe</c:v>
                </c:pt>
                <c:pt idx="3">
                  <c:v>Asia/Australia</c:v>
                </c:pt>
              </c:strCache>
            </c:strRef>
          </c:cat>
          <c:val>
            <c:numRef>
              <c:f>Werte!$C$2:$C$5</c:f>
              <c:numCache>
                <c:formatCode>#,##0</c:formatCode>
                <c:ptCount val="4"/>
                <c:pt idx="0">
                  <c:v>4.983</c:v>
                </c:pt>
                <c:pt idx="1">
                  <c:v>38.134</c:v>
                </c:pt>
                <c:pt idx="2">
                  <c:v>50.073</c:v>
                </c:pt>
                <c:pt idx="3">
                  <c:v>160.558</c:v>
                </c:pt>
              </c:numCache>
            </c:numRef>
          </c:val>
        </c:ser>
        <c:ser>
          <c:idx val="0"/>
          <c:order val="2"/>
          <c:tx>
            <c:strRef>
              <c:f>Werte!$D$1</c:f>
              <c:strCache>
                <c:ptCount val="1"/>
                <c:pt idx="0">
                  <c:v>2016</c:v>
                </c:pt>
              </c:strCache>
            </c:strRef>
          </c:tx>
          <c:spPr>
            <a:solidFill>
              <a:srgbClr val="009CCC">
                <a:alpha val="84706"/>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400" b="1" i="0" u="none" strike="noStrike" kern="1200" baseline="0">
                    <a:solidFill>
                      <a:schemeClr val="bg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Werte!$A$2:$A$5</c:f>
              <c:strCache>
                <c:ptCount val="4"/>
                <c:pt idx="0">
                  <c:v>all others</c:v>
                </c:pt>
                <c:pt idx="1">
                  <c:v>America</c:v>
                </c:pt>
                <c:pt idx="2">
                  <c:v>Europe</c:v>
                </c:pt>
                <c:pt idx="3">
                  <c:v>Asia/Australia</c:v>
                </c:pt>
              </c:strCache>
            </c:strRef>
          </c:cat>
          <c:val>
            <c:numRef>
              <c:f>Werte!$D$2:$D$5</c:f>
              <c:numCache>
                <c:formatCode>#,##0</c:formatCode>
                <c:ptCount val="4"/>
                <c:pt idx="0">
                  <c:v>6.441</c:v>
                </c:pt>
                <c:pt idx="1">
                  <c:v>41.295</c:v>
                </c:pt>
                <c:pt idx="2">
                  <c:v>55.771</c:v>
                </c:pt>
                <c:pt idx="3">
                  <c:v>186.733</c:v>
                </c:pt>
              </c:numCache>
            </c:numRef>
          </c:val>
        </c:ser>
        <c:dLbls>
          <c:showLegendKey val="0"/>
          <c:showVal val="1"/>
          <c:showCatName val="0"/>
          <c:showSerName val="0"/>
          <c:showPercent val="0"/>
          <c:showBubbleSize val="0"/>
        </c:dLbls>
        <c:gapWidth val="65"/>
        <c:axId val="171116800"/>
        <c:axId val="171130880"/>
      </c:barChart>
      <c:catAx>
        <c:axId val="17111680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0" spcFirstLastPara="1" vertOverflow="ellipsis" vert="horz" wrap="square" anchor="ctr" anchorCtr="1"/>
          <a:lstStyle/>
          <a:p>
            <a:pPr>
              <a:defRPr lang="zh-CN" sz="1400" b="0" i="0" u="none" strike="noStrike" kern="1200" cap="all" baseline="0">
                <a:solidFill>
                  <a:schemeClr val="dk1">
                    <a:lumMod val="75000"/>
                    <a:lumOff val="25000"/>
                  </a:schemeClr>
                </a:solidFill>
                <a:latin typeface="+mn-lt"/>
                <a:ea typeface="+mn-ea"/>
                <a:cs typeface="+mn-cs"/>
              </a:defRPr>
            </a:pPr>
          </a:p>
        </c:txPr>
        <c:crossAx val="171130880"/>
        <c:crosses val="autoZero"/>
        <c:auto val="1"/>
        <c:lblAlgn val="ctr"/>
        <c:lblOffset val="100"/>
        <c:tickLblSkip val="1"/>
        <c:noMultiLvlLbl val="0"/>
      </c:catAx>
      <c:valAx>
        <c:axId val="17113088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lang="zh-CN" sz="1400" b="1" i="0" u="none" strike="noStrike" kern="1200" baseline="0">
                    <a:solidFill>
                      <a:schemeClr val="dk1">
                        <a:lumMod val="75000"/>
                        <a:lumOff val="25000"/>
                      </a:schemeClr>
                    </a:solidFill>
                    <a:latin typeface="+mn-lt"/>
                    <a:ea typeface="+mn-ea"/>
                    <a:cs typeface="+mn-cs"/>
                  </a:defRPr>
                </a:pPr>
                <a:r>
                  <a:rPr lang="de-DE" sz="1400"/>
                  <a:t>'000 of units</a:t>
                </a:r>
                <a:endParaRPr lang="de-DE" sz="1400"/>
              </a:p>
            </c:rich>
          </c:tx>
          <c:layout>
            <c:manualLayout>
              <c:xMode val="edge"/>
              <c:yMode val="edge"/>
              <c:x val="0.815234625742323"/>
              <c:y val="0.0968858546563812"/>
            </c:manualLayout>
          </c:layout>
          <c:overlay val="0"/>
          <c:spPr>
            <a:noFill/>
            <a:ln>
              <a:noFill/>
            </a:ln>
            <a:effectLst/>
          </c:spPr>
        </c:title>
        <c:numFmt formatCode="#,##0" sourceLinked="0"/>
        <c:majorTickMark val="none"/>
        <c:minorTickMark val="none"/>
        <c:tickLblPos val="nextTo"/>
        <c:spPr>
          <a:noFill/>
          <a:ln>
            <a:noFill/>
          </a:ln>
          <a:effectLst/>
        </c:spPr>
        <c:txPr>
          <a:bodyPr rot="0" spcFirstLastPara="1" vertOverflow="ellipsis" vert="horz" wrap="square" anchor="ctr" anchorCtr="1"/>
          <a:lstStyle/>
          <a:p>
            <a:pPr>
              <a:defRPr lang="zh-CN" sz="1400" b="0" i="0" u="none" strike="noStrike" kern="1200" baseline="0">
                <a:solidFill>
                  <a:schemeClr val="dk1">
                    <a:lumMod val="75000"/>
                    <a:lumOff val="25000"/>
                  </a:schemeClr>
                </a:solidFill>
                <a:latin typeface="+mn-lt"/>
                <a:ea typeface="+mn-ea"/>
                <a:cs typeface="+mn-cs"/>
              </a:defRPr>
            </a:pPr>
          </a:p>
        </c:txPr>
        <c:crossAx val="17111680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lang="zh-CN" sz="1200" b="0" i="0" u="none" strike="noStrike" kern="1200" baseline="0">
              <a:solidFill>
                <a:schemeClr val="dk1">
                  <a:lumMod val="75000"/>
                  <a:lumOff val="25000"/>
                </a:schemeClr>
              </a:solidFill>
              <a:latin typeface="+mn-lt"/>
              <a:ea typeface="+mn-ea"/>
              <a:cs typeface="+mn-cs"/>
            </a:defRPr>
          </a:pPr>
        </a:p>
      </c:txPr>
    </c:legend>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25000"/>
          <a:lumOff val="75000"/>
        </a:schemeClr>
      </a:solidFill>
      <a:round/>
    </a:ln>
    <a:effectLst/>
  </c:spPr>
  <c:txPr>
    <a:bodyPr/>
    <a:lstStyle/>
    <a:p>
      <a:pPr>
        <a:defRPr lang="zh-CN" sz="12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440" b="1" i="0" u="none" strike="noStrike" kern="1200" baseline="0">
                <a:solidFill>
                  <a:schemeClr val="dk1">
                    <a:lumMod val="75000"/>
                    <a:lumOff val="25000"/>
                  </a:schemeClr>
                </a:solidFill>
                <a:latin typeface="+mn-lt"/>
                <a:ea typeface="+mn-ea"/>
                <a:cs typeface="+mn-cs"/>
              </a:defRPr>
            </a:pPr>
            <a:r>
              <a:rPr lang="de-DE"/>
              <a:t>Estimated worldwide annual supply of industrial robots </a:t>
            </a:r>
            <a:endParaRPr lang="de-DE"/>
          </a:p>
          <a:p>
            <a:pPr>
              <a:defRPr lang="zh-CN" sz="1440" b="1" i="0" u="none" strike="noStrike" kern="1200" baseline="0">
                <a:solidFill>
                  <a:schemeClr val="dk1">
                    <a:lumMod val="75000"/>
                    <a:lumOff val="25000"/>
                  </a:schemeClr>
                </a:solidFill>
                <a:latin typeface="+mn-lt"/>
                <a:ea typeface="+mn-ea"/>
                <a:cs typeface="+mn-cs"/>
              </a:defRPr>
            </a:pPr>
            <a:r>
              <a:rPr lang="de-DE"/>
              <a:t>at year-end main markets 2014 - 2016</a:t>
            </a:r>
            <a:endParaRPr lang="de-DE"/>
          </a:p>
        </c:rich>
      </c:tx>
      <c:layout>
        <c:manualLayout>
          <c:xMode val="edge"/>
          <c:yMode val="edge"/>
          <c:x val="0.202072538860104"/>
          <c:y val="0.0379965457685665"/>
        </c:manualLayout>
      </c:layout>
      <c:overlay val="0"/>
      <c:spPr>
        <a:noFill/>
        <a:ln>
          <a:noFill/>
        </a:ln>
        <a:effectLst/>
      </c:spPr>
    </c:title>
    <c:autoTitleDeleted val="0"/>
    <c:plotArea>
      <c:layout>
        <c:manualLayout>
          <c:layoutTarget val="inner"/>
          <c:xMode val="edge"/>
          <c:yMode val="edge"/>
          <c:x val="0.177238808405187"/>
          <c:y val="0.176014045541605"/>
          <c:w val="0.718465103611738"/>
          <c:h val="0.628666306160842"/>
        </c:manualLayout>
      </c:layout>
      <c:barChart>
        <c:barDir val="bar"/>
        <c:grouping val="clustered"/>
        <c:varyColors val="0"/>
        <c:ser>
          <c:idx val="2"/>
          <c:order val="0"/>
          <c:tx>
            <c:strRef>
              <c:f>Werte!$B$14</c:f>
              <c:strCache>
                <c:ptCount val="1"/>
                <c:pt idx="0">
                  <c:v>2014</c:v>
                </c:pt>
              </c:strCache>
            </c:strRef>
          </c:tx>
          <c:spPr>
            <a:solidFill>
              <a:srgbClr val="8497B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lstStyle/>
              <a:p>
                <a:pPr>
                  <a:defRPr lang="zh-CN" sz="1200" b="1" i="0" u="none" strike="noStrike" kern="1200" baseline="0">
                    <a:solidFill>
                      <a:schemeClr val="bg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Werte!$A$2:$A$6</c:f>
              <c:strCache>
                <c:ptCount val="5"/>
                <c:pt idx="0">
                  <c:v>Germany</c:v>
                </c:pt>
                <c:pt idx="1">
                  <c:v>USA</c:v>
                </c:pt>
                <c:pt idx="2">
                  <c:v>Korea</c:v>
                </c:pt>
                <c:pt idx="3">
                  <c:v>Japan</c:v>
                </c:pt>
                <c:pt idx="4">
                  <c:v>China</c:v>
                </c:pt>
              </c:strCache>
            </c:strRef>
          </c:cat>
          <c:val>
            <c:numRef>
              <c:f>Werte!$B$2:$B$6</c:f>
              <c:numCache>
                <c:formatCode>#,##0.0</c:formatCode>
                <c:ptCount val="5"/>
                <c:pt idx="0">
                  <c:v>20.051</c:v>
                </c:pt>
                <c:pt idx="1">
                  <c:v>26.202</c:v>
                </c:pt>
                <c:pt idx="2">
                  <c:v>24.721</c:v>
                </c:pt>
                <c:pt idx="3">
                  <c:v>29.297</c:v>
                </c:pt>
                <c:pt idx="4">
                  <c:v>57.096</c:v>
                </c:pt>
              </c:numCache>
            </c:numRef>
          </c:val>
        </c:ser>
        <c:ser>
          <c:idx val="3"/>
          <c:order val="1"/>
          <c:tx>
            <c:strRef>
              <c:f>Werte!$C$14</c:f>
              <c:strCache>
                <c:ptCount val="1"/>
                <c:pt idx="0">
                  <c:v>2015</c:v>
                </c:pt>
              </c:strCache>
            </c:strRef>
          </c:tx>
          <c:spPr>
            <a:solidFill>
              <a:srgbClr val="FF0000"/>
            </a:solidFill>
            <a:ln w="9525" cap="flat" cmpd="sng" algn="ctr">
              <a:solidFill>
                <a:schemeClr val="lt1">
                  <a:alpha val="50000"/>
                </a:schemeClr>
              </a:solidFill>
              <a:round/>
            </a:ln>
            <a:effectLst/>
          </c:spPr>
          <c:invertIfNegative val="0"/>
          <c:dLbls>
            <c:numFmt formatCode="#,##0.0" sourceLinked="0"/>
            <c:spPr>
              <a:noFill/>
              <a:ln>
                <a:noFill/>
              </a:ln>
              <a:effectLst/>
            </c:spPr>
            <c:txPr>
              <a:bodyPr rot="0" spcFirstLastPara="1" vertOverflow="ellipsis" vert="horz" wrap="square" lIns="38100" tIns="19050" rIns="38100" bIns="19050" anchor="ctr" anchorCtr="1"/>
              <a:lstStyle/>
              <a:p>
                <a:pPr>
                  <a:defRPr lang="zh-CN" sz="1200" b="1" i="0" u="none" strike="noStrike" kern="1200" baseline="0">
                    <a:solidFill>
                      <a:schemeClr val="bg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rnd" cmpd="sng" algn="ctr">
                      <a:solidFill>
                        <a:schemeClr val="dk1">
                          <a:lumMod val="50000"/>
                          <a:lumOff val="50000"/>
                        </a:schemeClr>
                      </a:solidFill>
                      <a:prstDash val="solid"/>
                      <a:round/>
                    </a:ln>
                    <a:effectLst/>
                  </c:spPr>
                </c15:leaderLines>
              </c:ext>
            </c:extLst>
          </c:dLbls>
          <c:cat>
            <c:strRef>
              <c:f>Werte!$A$2:$A$6</c:f>
              <c:strCache>
                <c:ptCount val="5"/>
                <c:pt idx="0">
                  <c:v>Germany</c:v>
                </c:pt>
                <c:pt idx="1">
                  <c:v>USA</c:v>
                </c:pt>
                <c:pt idx="2">
                  <c:v>Korea</c:v>
                </c:pt>
                <c:pt idx="3">
                  <c:v>Japan</c:v>
                </c:pt>
                <c:pt idx="4">
                  <c:v>China</c:v>
                </c:pt>
              </c:strCache>
            </c:strRef>
          </c:cat>
          <c:val>
            <c:numRef>
              <c:f>Werte!$C$2:$C$6</c:f>
              <c:numCache>
                <c:formatCode>#,##0.0</c:formatCode>
                <c:ptCount val="5"/>
                <c:pt idx="0">
                  <c:v>20.105</c:v>
                </c:pt>
                <c:pt idx="1">
                  <c:v>27.504</c:v>
                </c:pt>
                <c:pt idx="2">
                  <c:v>38.285</c:v>
                </c:pt>
                <c:pt idx="3">
                  <c:v>35.023</c:v>
                </c:pt>
                <c:pt idx="4">
                  <c:v>68.556</c:v>
                </c:pt>
              </c:numCache>
            </c:numRef>
          </c:val>
        </c:ser>
        <c:ser>
          <c:idx val="0"/>
          <c:order val="2"/>
          <c:tx>
            <c:strRef>
              <c:f>Werte!$D$14</c:f>
              <c:strCache>
                <c:ptCount val="1"/>
                <c:pt idx="0">
                  <c:v>2016</c:v>
                </c:pt>
              </c:strCache>
            </c:strRef>
          </c:tx>
          <c:spPr>
            <a:solidFill>
              <a:srgbClr val="009CCC"/>
            </a:solidFill>
            <a:ln w="9525" cap="flat" cmpd="sng" algn="ctr">
              <a:solidFill>
                <a:schemeClr val="lt1">
                  <a:alpha val="50000"/>
                </a:schemeClr>
              </a:solidFill>
              <a:round/>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lang="zh-CN" sz="1200" b="1" i="0" u="none" strike="noStrike" kern="1200" baseline="0">
                    <a:solidFill>
                      <a:schemeClr val="bg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Werte!$A$2:$A$6</c:f>
              <c:strCache>
                <c:ptCount val="5"/>
                <c:pt idx="0">
                  <c:v>Germany</c:v>
                </c:pt>
                <c:pt idx="1">
                  <c:v>USA</c:v>
                </c:pt>
                <c:pt idx="2">
                  <c:v>Korea</c:v>
                </c:pt>
                <c:pt idx="3">
                  <c:v>Japan</c:v>
                </c:pt>
                <c:pt idx="4">
                  <c:v>China</c:v>
                </c:pt>
              </c:strCache>
            </c:strRef>
          </c:cat>
          <c:val>
            <c:numRef>
              <c:f>Werte!$D$2:$D$6</c:f>
              <c:numCache>
                <c:formatCode>#,##0.0</c:formatCode>
                <c:ptCount val="5"/>
                <c:pt idx="0">
                  <c:v>20.039</c:v>
                </c:pt>
                <c:pt idx="1">
                  <c:v>31.404</c:v>
                </c:pt>
                <c:pt idx="2">
                  <c:v>35.247</c:v>
                </c:pt>
                <c:pt idx="3">
                  <c:v>38.586</c:v>
                </c:pt>
                <c:pt idx="4">
                  <c:v>86.825</c:v>
                </c:pt>
              </c:numCache>
            </c:numRef>
          </c:val>
        </c:ser>
        <c:dLbls>
          <c:showLegendKey val="0"/>
          <c:showVal val="1"/>
          <c:showCatName val="0"/>
          <c:showSerName val="0"/>
          <c:showPercent val="0"/>
          <c:showBubbleSize val="0"/>
        </c:dLbls>
        <c:gapWidth val="65"/>
        <c:axId val="171206144"/>
        <c:axId val="171207680"/>
      </c:barChart>
      <c:catAx>
        <c:axId val="17120614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prstDash val="solid"/>
            <a:round/>
          </a:ln>
          <a:effectLst/>
        </c:spPr>
        <c:txPr>
          <a:bodyPr rot="0" spcFirstLastPara="1" vertOverflow="ellipsis" vert="horz" wrap="square" anchor="ctr" anchorCtr="1"/>
          <a:lstStyle/>
          <a:p>
            <a:pPr>
              <a:defRPr lang="zh-CN" sz="1400" b="0" i="0" u="none" strike="noStrike" kern="1200" cap="all" baseline="0">
                <a:solidFill>
                  <a:schemeClr val="dk1">
                    <a:lumMod val="75000"/>
                    <a:lumOff val="25000"/>
                  </a:schemeClr>
                </a:solidFill>
                <a:latin typeface="+mn-lt"/>
                <a:ea typeface="+mn-ea"/>
                <a:cs typeface="+mn-cs"/>
              </a:defRPr>
            </a:pPr>
          </a:p>
        </c:txPr>
        <c:crossAx val="171207680"/>
        <c:crosses val="autoZero"/>
        <c:auto val="1"/>
        <c:lblAlgn val="ctr"/>
        <c:lblOffset val="100"/>
        <c:tickLblSkip val="1"/>
        <c:noMultiLvlLbl val="0"/>
      </c:catAx>
      <c:valAx>
        <c:axId val="17120768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prstDash val="solid"/>
              <a:round/>
            </a:ln>
            <a:effectLst/>
          </c:spPr>
        </c:majorGridlines>
        <c:title>
          <c:tx>
            <c:rich>
              <a:bodyPr rot="0" spcFirstLastPara="1" vertOverflow="ellipsis" vert="horz" wrap="square" anchor="ctr" anchorCtr="1"/>
              <a:lstStyle/>
              <a:p>
                <a:pPr>
                  <a:defRPr lang="zh-CN" sz="1200" b="1" i="0" u="none" strike="noStrike" kern="1200" baseline="0">
                    <a:solidFill>
                      <a:schemeClr val="dk1">
                        <a:lumMod val="75000"/>
                        <a:lumOff val="25000"/>
                      </a:schemeClr>
                    </a:solidFill>
                    <a:latin typeface="+mn-lt"/>
                    <a:ea typeface="+mn-ea"/>
                    <a:cs typeface="+mn-cs"/>
                  </a:defRPr>
                </a:pPr>
                <a:r>
                  <a:rPr lang="de-DE"/>
                  <a:t>'000</a:t>
                </a:r>
                <a:r>
                  <a:rPr lang="de-DE" baseline="0"/>
                  <a:t> of </a:t>
                </a:r>
                <a:r>
                  <a:rPr lang="de-DE"/>
                  <a:t>units</a:t>
                </a:r>
                <a:endParaRPr lang="de-DE"/>
              </a:p>
            </c:rich>
          </c:tx>
          <c:layout>
            <c:manualLayout>
              <c:xMode val="edge"/>
              <c:yMode val="edge"/>
              <c:x val="0.850241629757707"/>
              <c:y val="0.100344786485173"/>
            </c:manualLayout>
          </c:layout>
          <c:overlay val="0"/>
          <c:spPr>
            <a:noFill/>
            <a:ln>
              <a:noFill/>
            </a:ln>
            <a:effectLst/>
          </c:spPr>
        </c:title>
        <c:numFmt formatCode="#,##0" sourceLinked="0"/>
        <c:majorTickMark val="none"/>
        <c:minorTickMark val="none"/>
        <c:tickLblPos val="nextTo"/>
        <c:spPr>
          <a:noFill/>
          <a:ln w="9525" cap="rnd" cmpd="sng" algn="ctr">
            <a:noFill/>
            <a:prstDash val="solid"/>
            <a:round/>
          </a:ln>
          <a:effectLst/>
        </c:spPr>
        <c:txPr>
          <a:bodyPr rot="0" spcFirstLastPara="1" vertOverflow="ellipsis" vert="horz" wrap="square" anchor="ctr" anchorCtr="1"/>
          <a:lstStyle/>
          <a:p>
            <a:pPr>
              <a:defRPr lang="zh-CN" sz="1400" b="0" i="0" u="none" strike="noStrike" kern="1200" baseline="0">
                <a:solidFill>
                  <a:schemeClr val="dk1">
                    <a:lumMod val="75000"/>
                    <a:lumOff val="25000"/>
                  </a:schemeClr>
                </a:solidFill>
                <a:latin typeface="+mn-lt"/>
                <a:ea typeface="+mn-ea"/>
                <a:cs typeface="+mn-cs"/>
              </a:defRPr>
            </a:pPr>
          </a:p>
        </c:txPr>
        <c:crossAx val="17120614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lang="zh-CN" sz="1200" b="0" i="0" u="none" strike="noStrike" kern="1200" baseline="0">
              <a:solidFill>
                <a:schemeClr val="dk1">
                  <a:lumMod val="75000"/>
                  <a:lumOff val="25000"/>
                </a:schemeClr>
              </a:solidFill>
              <a:latin typeface="+mn-lt"/>
              <a:ea typeface="+mn-ea"/>
              <a:cs typeface="+mn-cs"/>
            </a:defRPr>
          </a:pPr>
        </a:p>
      </c:txPr>
    </c:legend>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25000"/>
          <a:lumOff val="75000"/>
        </a:schemeClr>
      </a:solidFill>
      <a:round/>
    </a:ln>
    <a:effectLst/>
  </c:spPr>
  <c:txPr>
    <a:bodyPr/>
    <a:lstStyle/>
    <a:p>
      <a:pPr>
        <a:defRPr lang="zh-CN" sz="12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131177453086"/>
          <c:y val="0.0151257617339231"/>
          <c:w val="0.67292405294258"/>
          <c:h val="0.93582150148931"/>
        </c:manualLayout>
      </c:layout>
      <c:pieChart>
        <c:varyColors val="1"/>
        <c:ser>
          <c:idx val="0"/>
          <c:order val="0"/>
          <c:explosion val="0"/>
          <c:dPt>
            <c:idx val="0"/>
            <c:bubble3D val="0"/>
          </c:dPt>
          <c:dPt>
            <c:idx val="1"/>
            <c:bubble3D val="0"/>
          </c:dPt>
          <c:dPt>
            <c:idx val="2"/>
            <c:bubble3D val="0"/>
          </c:dPt>
          <c:dPt>
            <c:idx val="3"/>
            <c:bubble3D val="0"/>
          </c:dPt>
          <c:dPt>
            <c:idx val="4"/>
            <c:bubble3D val="0"/>
          </c:dPt>
          <c:dPt>
            <c:idx val="5"/>
            <c:bubble3D val="0"/>
          </c:dPt>
          <c:dLbls>
            <c:dLbl>
              <c:idx val="0"/>
              <c:layout>
                <c:manualLayout>
                  <c:x val="0.022332025706064"/>
                  <c:y val="0.072051421454052"/>
                </c:manualLayout>
              </c:layout>
              <c:tx>
                <c:rich>
                  <a:bodyPr rot="0" spcFirstLastPara="0" vertOverflow="ellipsis" vert="horz" wrap="square" lIns="38100" tIns="19050" rIns="38100" bIns="19050" anchor="ctr" anchorCtr="1"/>
                  <a:lstStyle/>
                  <a:p>
                    <a:pPr defTabSz="914400">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zh-CN" altLang="en-US"/>
                      <a:t>中国</a:t>
                    </a:r>
                    <a:endParaRPr lang="zh-CN" altLang="en-US"/>
                  </a:p>
                  <a:p>
                    <a:pPr defTabSz="914400">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en-US" altLang="zh-CN"/>
                      <a:t>29.9%</a:t>
                    </a:r>
                    <a:endParaRPr lang="en-US" altLang="zh-CN"/>
                  </a:p>
                </c:rich>
              </c:tx>
              <c:numFmt formatCode="General" sourceLinked="1"/>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1"/>
              <c:layout>
                <c:manualLayout>
                  <c:x val="0.00423372363947039"/>
                  <c:y val="-0.00784590497793007"/>
                </c:manualLayout>
              </c:layout>
              <c:tx>
                <c:rich>
                  <a:bodyPr rot="0" spcFirstLastPara="0" vertOverflow="ellipsis" vert="horz" wrap="square" lIns="38100" tIns="19050" rIns="38100" bIns="19050" anchor="ctr" anchorCtr="1"/>
                  <a:lstStyle/>
                  <a:p>
                    <a:pPr defTabSz="914400">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zh-CN" altLang="en-US"/>
                      <a:t>日本</a:t>
                    </a:r>
                    <a:endParaRPr lang="zh-CN" altLang="en-US"/>
                  </a:p>
                  <a:p>
                    <a:pPr defTabSz="914400">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en-US" altLang="zh-CN"/>
                      <a:t>13.3%</a:t>
                    </a:r>
                    <a:endParaRPr lang="en-US" altLang="zh-CN"/>
                  </a:p>
                </c:rich>
              </c:tx>
              <c:numFmt formatCode="General" sourceLinked="1"/>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2"/>
              <c:layout>
                <c:manualLayout>
                  <c:x val="-0.0389475504286691"/>
                  <c:y val="-0.0111396810613167"/>
                </c:manualLayout>
              </c:layout>
              <c:tx>
                <c:rich>
                  <a:bodyPr rot="0" spcFirstLastPara="0" vertOverflow="ellipsis" vert="horz" wrap="square" lIns="38100" tIns="19050" rIns="38100" bIns="19050" anchor="ctr" anchorCtr="1"/>
                  <a:lstStyle/>
                  <a:p>
                    <a:pPr defTabSz="914400">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zh-CN" altLang="en-US"/>
                      <a:t>韩国</a:t>
                    </a:r>
                    <a:endParaRPr lang="zh-CN" altLang="en-US"/>
                  </a:p>
                  <a:p>
                    <a:pPr defTabSz="914400">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en-US" altLang="zh-CN"/>
                      <a:t>12</a:t>
                    </a:r>
                    <a:r>
                      <a:rPr lang="zh-CN" altLang="en-US"/>
                      <a:t>。</a:t>
                    </a:r>
                    <a:r>
                      <a:rPr lang="en-US" altLang="zh-CN"/>
                      <a:t>1%</a:t>
                    </a:r>
                    <a:endParaRPr lang="en-US" altLang="zh-CN"/>
                  </a:p>
                </c:rich>
              </c:tx>
              <c:numFmt formatCode="General" sourceLinked="1"/>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3"/>
              <c:layout>
                <c:manualLayout>
                  <c:x val="-0.0289205933300056"/>
                  <c:y val="-0.0509332087049717"/>
                </c:manualLayout>
              </c:layout>
              <c:tx>
                <c:rich>
                  <a:bodyPr rot="0" spcFirstLastPara="0" vertOverflow="ellipsis" vert="horz" wrap="square" lIns="38100" tIns="19050" rIns="38100" bIns="19050" anchor="ctr" anchorCtr="1"/>
                  <a:lstStyle/>
                  <a:p>
                    <a:pPr defTabSz="914400">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zh-CN" altLang="en-US"/>
                      <a:t>美国</a:t>
                    </a:r>
                    <a:endParaRPr lang="zh-CN" altLang="en-US"/>
                  </a:p>
                  <a:p>
                    <a:pPr defTabSz="914400">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en-US" altLang="zh-CN"/>
                      <a:t>10.8%</a:t>
                    </a:r>
                    <a:endParaRPr lang="en-US" altLang="zh-CN"/>
                  </a:p>
                </c:rich>
              </c:tx>
              <c:numFmt formatCode="General" sourceLinked="1"/>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4"/>
              <c:layout>
                <c:manualLayout>
                  <c:x val="-0.0172045633427272"/>
                  <c:y val="-0.0251503450304255"/>
                </c:manualLayout>
              </c:layout>
              <c:tx>
                <c:rich>
                  <a:bodyPr rot="0" spcFirstLastPara="0" vertOverflow="ellipsis" vert="horz" wrap="square" lIns="38100" tIns="19050" rIns="38100" bIns="19050" anchor="ctr" anchorCtr="1"/>
                  <a:lstStyle/>
                  <a:p>
                    <a:pPr defTabSz="914400">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zh-CN" altLang="en-US"/>
                      <a:t>德国</a:t>
                    </a:r>
                    <a:endParaRPr lang="zh-CN" altLang="en-US"/>
                  </a:p>
                  <a:p>
                    <a:pPr defTabSz="914400">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en-US" altLang="zh-CN"/>
                      <a:t>6.9%</a:t>
                    </a:r>
                    <a:endParaRPr lang="en-US" altLang="zh-CN"/>
                  </a:p>
                </c:rich>
              </c:tx>
              <c:numFmt formatCode="General" sourceLinked="1"/>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5"/>
              <c:layout>
                <c:manualLayout>
                  <c:x val="-0.035398746774615"/>
                  <c:y val="0.105656237396975"/>
                </c:manualLayout>
              </c:layout>
              <c:tx>
                <c:rich>
                  <a:bodyPr rot="0" spcFirstLastPara="0" vertOverflow="ellipsis" vert="horz" wrap="square" lIns="38100" tIns="19050" rIns="38100" bIns="19050" anchor="ctr" anchorCtr="1"/>
                  <a:lstStyle/>
                  <a:p>
                    <a:pPr defTabSz="914400">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zh-CN" altLang="en-US"/>
                      <a:t>其他</a:t>
                    </a:r>
                    <a:endParaRPr lang="zh-CN" altLang="en-US"/>
                  </a:p>
                  <a:p>
                    <a:pPr defTabSz="914400">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en-US" altLang="zh-CN"/>
                      <a:t>26%</a:t>
                    </a:r>
                    <a:endParaRPr lang="en-US" altLang="zh-CN"/>
                  </a:p>
                </c:rich>
              </c:tx>
              <c:numFmt formatCode="General" sourceLinked="1"/>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dLblPos val="bestFit"/>
            <c:showLegendKey val="0"/>
            <c:showVal val="0"/>
            <c:showCatName val="1"/>
            <c:showSerName val="0"/>
            <c:showPercent val="1"/>
            <c:showBubbleSize val="0"/>
            <c:separator>
</c:separator>
            <c:showLeaderLines val="0"/>
            <c:extLst>
              <c:ext xmlns:c15="http://schemas.microsoft.com/office/drawing/2012/chart" uri="{CE6537A1-D6FC-4f65-9D91-7224C49458BB}">
                <c15:layout/>
                <c15:showLeaderLines val="0"/>
                <c15:leaderLines/>
              </c:ext>
            </c:extLst>
          </c:dLbls>
          <c:cat>
            <c:strRef>
              <c:f>[2]Sheet1!$A$5:$A$10</c:f>
              <c:strCache>
                <c:ptCount val="6"/>
                <c:pt idx="0">
                  <c:v>中国</c:v>
                </c:pt>
                <c:pt idx="1">
                  <c:v>韩国</c:v>
                </c:pt>
                <c:pt idx="2">
                  <c:v>日本</c:v>
                </c:pt>
                <c:pt idx="3">
                  <c:v>美国</c:v>
                </c:pt>
                <c:pt idx="4">
                  <c:v>德国</c:v>
                </c:pt>
                <c:pt idx="5">
                  <c:v>其他</c:v>
                </c:pt>
              </c:strCache>
            </c:strRef>
          </c:cat>
          <c:val>
            <c:numRef>
              <c:f>[2]Sheet1!$B$5:$B$10</c:f>
              <c:numCache>
                <c:formatCode>General</c:formatCode>
                <c:ptCount val="6"/>
                <c:pt idx="0">
                  <c:v>56000</c:v>
                </c:pt>
                <c:pt idx="1">
                  <c:v>39000</c:v>
                </c:pt>
                <c:pt idx="2">
                  <c:v>27000</c:v>
                </c:pt>
                <c:pt idx="3">
                  <c:v>26000</c:v>
                </c:pt>
                <c:pt idx="4">
                  <c:v>20000</c:v>
                </c:pt>
                <c:pt idx="5">
                  <c:v>57000</c:v>
                </c:pt>
              </c:numCache>
            </c:numRef>
          </c:val>
        </c:ser>
        <c:dLbls>
          <c:showLegendKey val="0"/>
          <c:showVal val="0"/>
          <c:showCatName val="1"/>
          <c:showSerName val="0"/>
          <c:showPercent val="1"/>
          <c:showBubbleSize val="0"/>
          <c:showLeaderLines val="0"/>
        </c:dLbls>
        <c:firstSliceAng val="0"/>
      </c:pieChart>
    </c:plotArea>
    <c:plotVisOnly val="1"/>
    <c:dispBlanksAs val="zero"/>
    <c:showDLblsOverMax val="0"/>
  </c:chart>
  <c:txPr>
    <a:bodyPr/>
    <a:lstStyle/>
    <a:p>
      <a:pPr>
        <a:defRPr lang="zh-CN" sz="1000">
          <a:latin typeface="微软雅黑" panose="020B0503020204020204" pitchFamily="34" charset="-122"/>
          <a:ea typeface="微软雅黑" panose="020B0503020204020204" pitchFamily="34" charset="-122"/>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79906753954926"/>
          <c:y val="0.174930373325439"/>
          <c:w val="0.842125171848287"/>
          <c:h val="0.689202045256619"/>
        </c:manualLayout>
      </c:layout>
      <c:barChart>
        <c:barDir val="col"/>
        <c:grouping val="clustered"/>
        <c:varyColors val="0"/>
        <c:ser>
          <c:idx val="0"/>
          <c:order val="0"/>
          <c:tx>
            <c:strRef>
              <c:f>Sheet1!$B$1</c:f>
              <c:strCache>
                <c:ptCount val="1"/>
                <c:pt idx="0">
                  <c:v>销量（万台）</c:v>
                </c:pt>
              </c:strCache>
            </c:strRef>
          </c:tx>
          <c:invertIfNegative val="0"/>
          <c:dLbls>
            <c:dLbl>
              <c:idx val="1"/>
              <c:layout>
                <c:manualLayout>
                  <c:x val="-0.0119581464872945"/>
                  <c:y val="0.018250954941697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298953662182362"/>
                  <c:y val="-0.0486692131778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_);[Red]\(#,##0.0\)" sourceLinked="0"/>
            <c:spPr>
              <a:noFill/>
              <a:ln>
                <a:noFill/>
              </a:ln>
              <a:effectLst/>
            </c:spPr>
            <c:txPr>
              <a:bodyPr rot="0" spcFirstLastPara="0" vertOverflow="ellipsis" vert="horz" wrap="square" lIns="38100" tIns="19050" rIns="38100" bIns="19050" anchor="ctr" anchorCtr="1">
                <a:spAutoFit/>
              </a:bodyPr>
              <a:lstStyle/>
              <a:p>
                <a:pPr>
                  <a:defRPr lang="zh-CN" sz="1100" b="0" i="0" u="none" strike="noStrike" kern="1200" baseline="0">
                    <a:solidFill>
                      <a:schemeClr val="tx1"/>
                    </a:solidFill>
                    <a:latin typeface="Times New Roman" panose="02020603050405020304" pitchFamily="18" charset="0"/>
                    <a:ea typeface="楷体" pitchFamily="49" charset="-122"/>
                    <a:cs typeface="Times New Roman" panose="02020603050405020304" pitchFamily="18"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Sheet1!$A$2:$A$9</c:f>
              <c:strCache>
                <c:ptCount val="8"/>
                <c:pt idx="0">
                  <c:v>2009年</c:v>
                </c:pt>
                <c:pt idx="1">
                  <c:v>2010年</c:v>
                </c:pt>
                <c:pt idx="2">
                  <c:v>2011年</c:v>
                </c:pt>
                <c:pt idx="3">
                  <c:v>2012年</c:v>
                </c:pt>
                <c:pt idx="4">
                  <c:v>2013年</c:v>
                </c:pt>
                <c:pt idx="5">
                  <c:v>2014年</c:v>
                </c:pt>
                <c:pt idx="6">
                  <c:v>2015年</c:v>
                </c:pt>
                <c:pt idx="7">
                  <c:v>2016年</c:v>
                </c:pt>
              </c:strCache>
            </c:strRef>
          </c:cat>
          <c:val>
            <c:numRef>
              <c:f>Sheet1!$B$2:$B$9</c:f>
              <c:numCache>
                <c:formatCode>0.00</c:formatCode>
                <c:ptCount val="8"/>
                <c:pt idx="0">
                  <c:v>0.5525</c:v>
                </c:pt>
                <c:pt idx="1">
                  <c:v>1.4978</c:v>
                </c:pt>
                <c:pt idx="2">
                  <c:v>2.2577</c:v>
                </c:pt>
                <c:pt idx="3">
                  <c:v>2.2987</c:v>
                </c:pt>
                <c:pt idx="4">
                  <c:v>3.656</c:v>
                </c:pt>
                <c:pt idx="5">
                  <c:v>5.7096</c:v>
                </c:pt>
                <c:pt idx="6">
                  <c:v>6.8556</c:v>
                </c:pt>
                <c:pt idx="7">
                  <c:v>8.9</c:v>
                </c:pt>
              </c:numCache>
            </c:numRef>
          </c:val>
        </c:ser>
        <c:dLbls>
          <c:showLegendKey val="0"/>
          <c:showVal val="0"/>
          <c:showCatName val="0"/>
          <c:showSerName val="0"/>
          <c:showPercent val="0"/>
          <c:showBubbleSize val="0"/>
        </c:dLbls>
        <c:gapWidth val="80"/>
        <c:axId val="203824512"/>
        <c:axId val="203838592"/>
      </c:barChart>
      <c:lineChart>
        <c:grouping val="standard"/>
        <c:varyColors val="0"/>
        <c:ser>
          <c:idx val="1"/>
          <c:order val="1"/>
          <c:tx>
            <c:strRef>
              <c:f>Sheet1!$C$1</c:f>
              <c:strCache>
                <c:ptCount val="1"/>
                <c:pt idx="0">
                  <c:v>增速</c:v>
                </c:pt>
              </c:strCache>
            </c:strRef>
          </c:tx>
          <c:spPr>
            <a:ln w="28575" cap="rnd" cmpd="sng" algn="ctr">
              <a:solidFill>
                <a:srgbClr val="C00000"/>
              </a:solidFill>
              <a:prstDash val="solid"/>
              <a:round/>
            </a:ln>
          </c:spPr>
          <c:marker>
            <c:symbol val="circle"/>
            <c:size val="6"/>
            <c:spPr>
              <a:solidFill>
                <a:srgbClr val="C00000"/>
              </a:solidFill>
              <a:ln w="9525" cap="flat" cmpd="sng" algn="ctr">
                <a:noFill/>
                <a:prstDash val="solid"/>
                <a:round/>
              </a:ln>
            </c:spPr>
          </c:marker>
          <c:dLbls>
            <c:dLbl>
              <c:idx val="2"/>
              <c:layout>
                <c:manualLayout>
                  <c:x val="-0.0239162929745889"/>
                  <c:y val="-0.054752864825092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330911730289205"/>
                  <c:y val="0.047749133870961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344168484026228"/>
                  <c:y val="0.0620033304071767"/>
                </c:manualLayout>
              </c:layout>
              <c:numFmt formatCode="General" sourceLinked="1"/>
              <c:spPr>
                <a:noFill/>
                <a:ln>
                  <a:noFill/>
                </a:ln>
                <a:effectLst/>
              </c:spPr>
              <c:txPr>
                <a:bodyPr rot="0" spcFirstLastPara="0" vertOverflow="ellipsis" vert="horz" wrap="square" lIns="38100" tIns="19050" rIns="38100" bIns="19050" anchor="ctr" anchorCtr="1">
                  <a:noAutofit/>
                </a:bodyPr>
                <a:lstStyle/>
                <a:p>
                  <a:pPr>
                    <a:defRPr lang="zh-CN" sz="1100" b="0" i="0" u="none" strike="noStrike" kern="1200" baseline="0">
                      <a:solidFill>
                        <a:schemeClr val="tx1"/>
                      </a:solidFill>
                      <a:latin typeface="Times New Roman" panose="02020603050405020304" pitchFamily="18" charset="0"/>
                      <a:ea typeface="楷体" pitchFamily="49" charset="-122"/>
                      <a:cs typeface="Times New Roman" panose="02020603050405020304" pitchFamily="18" charset="0"/>
                    </a:defRPr>
                  </a:pPr>
                </a:p>
              </c:txPr>
              <c:dLblPos val="r"/>
              <c:showLegendKey val="0"/>
              <c:showVal val="1"/>
              <c:showCatName val="0"/>
              <c:showSerName val="0"/>
              <c:showPercent val="0"/>
              <c:showBubbleSize val="0"/>
              <c:extLst>
                <c:ext xmlns:c15="http://schemas.microsoft.com/office/drawing/2012/chart" uri="{CE6537A1-D6FC-4f65-9D91-7224C49458BB}">
                  <c15:layout>
                    <c:manualLayout>
                      <c:w val="0.102885020538352"/>
                      <c:h val="0.10126262118203"/>
                    </c:manualLayout>
                  </c15:layout>
                </c:ext>
              </c:extLst>
            </c:dLbl>
            <c:dLbl>
              <c:idx val="5"/>
              <c:layout>
                <c:manualLayout>
                  <c:x val="-0.0259311560372043"/>
                  <c:y val="0.070345123042296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411554864575142"/>
                  <c:y val="0.047136696781369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378277639612718"/>
                  <c:y val="-0.047577886124824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100" b="0" i="0" u="none" strike="noStrike" kern="1200" baseline="0">
                    <a:solidFill>
                      <a:schemeClr val="tx1"/>
                    </a:solidFill>
                    <a:latin typeface="Times New Roman" panose="02020603050405020304" pitchFamily="18" charset="0"/>
                    <a:ea typeface="楷体" pitchFamily="49" charset="-122"/>
                    <a:cs typeface="Times New Roman" panose="02020603050405020304" pitchFamily="18" charset="0"/>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Sheet1!$A$2:$A$9</c:f>
              <c:strCache>
                <c:ptCount val="8"/>
                <c:pt idx="0">
                  <c:v>2009年</c:v>
                </c:pt>
                <c:pt idx="1">
                  <c:v>2010年</c:v>
                </c:pt>
                <c:pt idx="2">
                  <c:v>2011年</c:v>
                </c:pt>
                <c:pt idx="3">
                  <c:v>2012年</c:v>
                </c:pt>
                <c:pt idx="4">
                  <c:v>2013年</c:v>
                </c:pt>
                <c:pt idx="5">
                  <c:v>2014年</c:v>
                </c:pt>
                <c:pt idx="6">
                  <c:v>2015年</c:v>
                </c:pt>
                <c:pt idx="7">
                  <c:v>2016年</c:v>
                </c:pt>
              </c:strCache>
            </c:strRef>
          </c:cat>
          <c:val>
            <c:numRef>
              <c:f>Sheet1!$C$2:$C$9</c:f>
              <c:numCache>
                <c:formatCode>0.0%</c:formatCode>
                <c:ptCount val="8"/>
                <c:pt idx="0">
                  <c:v>-0.298768879299403</c:v>
                </c:pt>
                <c:pt idx="1">
                  <c:v>1.71095022624434</c:v>
                </c:pt>
                <c:pt idx="2">
                  <c:v>0.507344104686874</c:v>
                </c:pt>
                <c:pt idx="3">
                  <c:v>0.0181600744120123</c:v>
                </c:pt>
                <c:pt idx="4">
                  <c:v>0.590464175403489</c:v>
                </c:pt>
                <c:pt idx="5">
                  <c:v>0.561706783369803</c:v>
                </c:pt>
                <c:pt idx="6">
                  <c:v>0.200714585960488</c:v>
                </c:pt>
                <c:pt idx="7">
                  <c:v>0.298208763638485</c:v>
                </c:pt>
              </c:numCache>
            </c:numRef>
          </c:val>
          <c:smooth val="0"/>
        </c:ser>
        <c:dLbls>
          <c:showLegendKey val="0"/>
          <c:showVal val="0"/>
          <c:showCatName val="0"/>
          <c:showSerName val="0"/>
          <c:showPercent val="0"/>
          <c:showBubbleSize val="0"/>
        </c:dLbls>
        <c:marker val="1"/>
        <c:smooth val="0"/>
        <c:axId val="203840128"/>
        <c:axId val="203850112"/>
      </c:lineChart>
      <c:catAx>
        <c:axId val="203824512"/>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100" b="0" i="0" u="none" strike="noStrike" kern="1200" baseline="0">
                <a:solidFill>
                  <a:schemeClr val="tx1"/>
                </a:solidFill>
                <a:latin typeface="Times New Roman" panose="02020603050405020304" pitchFamily="18" charset="0"/>
                <a:ea typeface="楷体" pitchFamily="49" charset="-122"/>
                <a:cs typeface="Times New Roman" panose="02020603050405020304" pitchFamily="18" charset="0"/>
              </a:defRPr>
            </a:pPr>
          </a:p>
        </c:txPr>
        <c:crossAx val="203838592"/>
        <c:crosses val="autoZero"/>
        <c:auto val="1"/>
        <c:lblAlgn val="ctr"/>
        <c:lblOffset val="100"/>
        <c:noMultiLvlLbl val="0"/>
      </c:catAx>
      <c:valAx>
        <c:axId val="203838592"/>
        <c:scaling>
          <c:orientation val="minMax"/>
        </c:scaling>
        <c:delete val="0"/>
        <c:axPos val="l"/>
        <c:numFmt formatCode="#,##0_);[Red]\(#,##0\)" sourceLinked="0"/>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tx1"/>
                </a:solidFill>
                <a:latin typeface="Times New Roman" panose="02020603050405020304" pitchFamily="18" charset="0"/>
                <a:ea typeface="楷体" pitchFamily="49" charset="-122"/>
                <a:cs typeface="Times New Roman" panose="02020603050405020304" pitchFamily="18" charset="0"/>
              </a:defRPr>
            </a:pPr>
          </a:p>
        </c:txPr>
        <c:crossAx val="203824512"/>
        <c:crosses val="autoZero"/>
        <c:crossBetween val="between"/>
      </c:valAx>
      <c:catAx>
        <c:axId val="203840128"/>
        <c:scaling>
          <c:orientation val="minMax"/>
        </c:scaling>
        <c:delete val="1"/>
        <c:axPos val="b"/>
        <c:numFmt formatCode="General" sourceLinked="1"/>
        <c:majorTickMark val="out"/>
        <c:minorTickMark val="none"/>
        <c:tickLblPos val="none"/>
        <c:txPr>
          <a:bodyPr rot="-60000000" spcFirstLastPara="0" vertOverflow="ellipsis" vert="horz" wrap="square" anchor="ctr" anchorCtr="1"/>
          <a:lstStyle/>
          <a:p>
            <a:pPr>
              <a:defRPr lang="zh-CN" sz="1100" b="0" i="0" u="none" strike="noStrike" kern="1200" baseline="0">
                <a:solidFill>
                  <a:schemeClr val="tx1"/>
                </a:solidFill>
                <a:latin typeface="Times New Roman" panose="02020603050405020304" pitchFamily="18" charset="0"/>
                <a:ea typeface="楷体" pitchFamily="49" charset="-122"/>
                <a:cs typeface="Times New Roman" panose="02020603050405020304" pitchFamily="18" charset="0"/>
              </a:defRPr>
            </a:pPr>
          </a:p>
        </c:txPr>
        <c:crossAx val="203850112"/>
        <c:crosses val="autoZero"/>
        <c:auto val="1"/>
        <c:lblAlgn val="ctr"/>
        <c:lblOffset val="100"/>
        <c:noMultiLvlLbl val="0"/>
      </c:catAx>
      <c:valAx>
        <c:axId val="203850112"/>
        <c:scaling>
          <c:orientation val="minMax"/>
        </c:scaling>
        <c:delete val="0"/>
        <c:axPos val="r"/>
        <c:numFmt formatCode="0%" sourceLinked="0"/>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tx1"/>
                </a:solidFill>
                <a:latin typeface="Times New Roman" panose="02020603050405020304" pitchFamily="18" charset="0"/>
                <a:ea typeface="楷体" pitchFamily="49" charset="-122"/>
                <a:cs typeface="Times New Roman" panose="02020603050405020304" pitchFamily="18" charset="0"/>
              </a:defRPr>
            </a:pPr>
          </a:p>
        </c:txPr>
        <c:crossAx val="203840128"/>
        <c:crosses val="max"/>
        <c:crossBetween val="between"/>
      </c:valAx>
    </c:plotArea>
    <c:legend>
      <c:legendPos val="t"/>
      <c:layout>
        <c:manualLayout>
          <c:xMode val="edge"/>
          <c:yMode val="edge"/>
          <c:x val="0.256053811659193"/>
          <c:y val="0.00608365164723252"/>
          <c:w val="0.459606689403483"/>
          <c:h val="0.109859252084489"/>
        </c:manualLayout>
      </c:layout>
      <c:overlay val="0"/>
      <c:txPr>
        <a:bodyPr rot="0" spcFirstLastPara="0" vertOverflow="ellipsis" vert="horz" wrap="square" anchor="ctr" anchorCtr="1"/>
        <a:lstStyle/>
        <a:p>
          <a:pPr>
            <a:defRPr lang="zh-CN" sz="1100" b="0" i="0" u="none" strike="noStrike" kern="1200" baseline="0">
              <a:solidFill>
                <a:schemeClr val="tx1"/>
              </a:solidFill>
              <a:latin typeface="Times New Roman" panose="02020603050405020304" pitchFamily="18" charset="0"/>
              <a:ea typeface="楷体" pitchFamily="49" charset="-122"/>
              <a:cs typeface="Times New Roman" panose="02020603050405020304" pitchFamily="18" charset="0"/>
            </a:defRPr>
          </a:pPr>
        </a:p>
      </c:txPr>
    </c:legend>
    <c:plotVisOnly val="1"/>
    <c:dispBlanksAs val="gap"/>
    <c:showDLblsOverMax val="0"/>
  </c:chart>
  <c:spPr>
    <a:ln>
      <a:noFill/>
    </a:ln>
  </c:spPr>
  <c:txPr>
    <a:bodyPr/>
    <a:lstStyle/>
    <a:p>
      <a:pPr>
        <a:defRPr lang="zh-CN" sz="1100">
          <a:latin typeface="Times New Roman" panose="02020603050405020304" pitchFamily="18" charset="0"/>
          <a:ea typeface="楷体" pitchFamily="49" charset="-122"/>
          <a:cs typeface="Times New Roman" panose="02020603050405020304" pitchFamily="18" charset="0"/>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2212247477953"/>
          <c:y val="0.455768675870881"/>
        </c:manualLayout>
      </c:layout>
      <c:overlay val="0"/>
      <c:spPr>
        <a:noFill/>
        <a:ln>
          <a:noFill/>
        </a:ln>
        <a:effectLst/>
      </c:spPr>
      <c:txPr>
        <a:bodyPr rot="0" spcFirstLastPara="1" vertOverflow="ellipsis" vert="horz" wrap="square" anchor="ctr" anchorCtr="1"/>
        <a:lstStyle/>
        <a:p>
          <a:pPr>
            <a:defRPr lang="zh-CN" sz="1400" b="1" i="0" u="none" strike="noStrike" kern="1200" spc="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title>
    <c:autoTitleDeleted val="0"/>
    <c:plotArea>
      <c:layout>
        <c:manualLayout>
          <c:layoutTarget val="inner"/>
          <c:xMode val="edge"/>
          <c:yMode val="edge"/>
          <c:x val="0.174523547784362"/>
          <c:y val="0.00445235975066785"/>
          <c:w val="0.485425601511958"/>
          <c:h val="0.991095280498664"/>
        </c:manualLayout>
      </c:layout>
      <c:doughnutChart>
        <c:varyColors val="1"/>
        <c:ser>
          <c:idx val="1"/>
          <c:order val="0"/>
          <c:tx>
            <c:strRef>
              <c:f>'[2016年机器人行业配图(1).xlsx]国内市场应用行业'!$B$3</c:f>
              <c:strCache>
                <c:ptCount val="1"/>
                <c:pt idx="0">
                  <c:v>中国市场</c:v>
                </c:pt>
              </c:strCache>
            </c:strRef>
          </c:tx>
          <c:spPr>
            <a:effectLst>
              <a:outerShdw blurRad="50800" dist="38100" dir="2700000" algn="tl" rotWithShape="0">
                <a:prstClr val="black">
                  <a:alpha val="40000"/>
                </a:prstClr>
              </a:outerShdw>
            </a:effectLst>
          </c:spPr>
          <c:explosion val="0"/>
          <c:dPt>
            <c:idx val="0"/>
            <c:bubble3D val="0"/>
            <c:spPr>
              <a:solidFill>
                <a:srgbClr val="CB67D3"/>
              </a:solidFill>
              <a:ln w="19050">
                <a:solidFill>
                  <a:sysClr val="window" lastClr="FFFFFF"/>
                </a:solidFill>
              </a:ln>
              <a:effectLst>
                <a:outerShdw blurRad="50800" dist="38100" dir="2700000" algn="tl" rotWithShape="0">
                  <a:prstClr val="black">
                    <a:alpha val="40000"/>
                  </a:prstClr>
                </a:outerShdw>
              </a:effectLst>
            </c:spPr>
          </c:dPt>
          <c:dPt>
            <c:idx val="1"/>
            <c:bubble3D val="0"/>
            <c:spPr>
              <a:solidFill>
                <a:srgbClr val="C0504D">
                  <a:lumMod val="60000"/>
                  <a:lumOff val="40000"/>
                </a:srgbClr>
              </a:solidFill>
              <a:ln w="19050">
                <a:solidFill>
                  <a:sysClr val="window" lastClr="FFFFFF"/>
                </a:solidFill>
              </a:ln>
              <a:effectLst>
                <a:outerShdw blurRad="50800" dist="38100" dir="2700000" algn="tl" rotWithShape="0">
                  <a:prstClr val="black">
                    <a:alpha val="40000"/>
                  </a:prstClr>
                </a:outerShdw>
              </a:effectLst>
            </c:spPr>
          </c:dPt>
          <c:dPt>
            <c:idx val="2"/>
            <c:bubble3D val="0"/>
            <c:spPr>
              <a:solidFill>
                <a:srgbClr val="9BBB59"/>
              </a:solidFill>
              <a:ln w="19050">
                <a:solidFill>
                  <a:sysClr val="window" lastClr="FFFFFF"/>
                </a:solidFill>
              </a:ln>
              <a:effectLst>
                <a:outerShdw blurRad="50800" dist="38100" dir="2700000" algn="tl" rotWithShape="0">
                  <a:prstClr val="black">
                    <a:alpha val="40000"/>
                  </a:prstClr>
                </a:outerShdw>
              </a:effectLst>
            </c:spPr>
          </c:dPt>
          <c:dPt>
            <c:idx val="3"/>
            <c:bubble3D val="0"/>
            <c:spPr>
              <a:solidFill>
                <a:srgbClr val="8064A2"/>
              </a:solidFill>
              <a:ln w="19050">
                <a:solidFill>
                  <a:sysClr val="window" lastClr="FFFFFF"/>
                </a:solidFill>
              </a:ln>
              <a:effectLst>
                <a:outerShdw blurRad="50800" dist="38100" dir="2700000" algn="tl" rotWithShape="0">
                  <a:prstClr val="black">
                    <a:alpha val="40000"/>
                  </a:prstClr>
                </a:outerShdw>
              </a:effectLst>
            </c:spPr>
          </c:dPt>
          <c:dPt>
            <c:idx val="4"/>
            <c:bubble3D val="0"/>
            <c:spPr>
              <a:solidFill>
                <a:srgbClr val="00B0F0"/>
              </a:solidFill>
              <a:ln w="19050">
                <a:solidFill>
                  <a:sysClr val="window" lastClr="FFFFFF"/>
                </a:solidFill>
              </a:ln>
              <a:effectLst>
                <a:outerShdw blurRad="50800" dist="38100" dir="2700000" algn="tl" rotWithShape="0">
                  <a:prstClr val="black">
                    <a:alpha val="40000"/>
                  </a:prstClr>
                </a:outerShdw>
              </a:effectLst>
            </c:spPr>
          </c:dPt>
          <c:dPt>
            <c:idx val="5"/>
            <c:bubble3D val="0"/>
            <c:spPr>
              <a:solidFill>
                <a:srgbClr val="F79646"/>
              </a:solidFill>
              <a:ln w="19050">
                <a:solidFill>
                  <a:sysClr val="window" lastClr="FFFFFF"/>
                </a:solidFill>
              </a:ln>
              <a:effectLst>
                <a:outerShdw blurRad="50800" dist="38100" dir="2700000" algn="tl" rotWithShape="0">
                  <a:prstClr val="black">
                    <a:alpha val="40000"/>
                  </a:prstClr>
                </a:outerShdw>
              </a:effectLst>
            </c:spPr>
          </c:dPt>
          <c:dLbls>
            <c:numFmt formatCode="0.0%" sourceLinked="0"/>
            <c:spPr>
              <a:noFill/>
              <a:ln>
                <a:noFill/>
              </a:ln>
              <a:effectLst/>
            </c:spPr>
            <c:txPr>
              <a:bodyPr rot="0" spcFirstLastPara="1" vertOverflow="ellipsis" vert="horz" wrap="square" lIns="38100" tIns="19050" rIns="38100" bIns="19050" anchor="ctr" anchorCtr="1"/>
              <a:lstStyle/>
              <a:p>
                <a:pPr>
                  <a:defRPr lang="zh-CN" sz="1200" b="1" i="0" u="none" strike="noStrike" kern="1200" baseline="0">
                    <a:solidFill>
                      <a:sysClr val="window" lastClr="FFFFFF"/>
                    </a:solidFill>
                    <a:latin typeface="Calibri" panose="020F0502020204030204" charset="0"/>
                    <a:ea typeface="宋体" panose="02010600030101010101" pitchFamily="2" charset="-122"/>
                    <a:cs typeface="+mn-ea"/>
                  </a:defRPr>
                </a:pPr>
              </a:p>
            </c:txP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ysClr val="windowText" lastClr="000000">
                          <a:lumMod val="35000"/>
                          <a:lumOff val="65000"/>
                        </a:sysClr>
                      </a:solidFill>
                      <a:round/>
                    </a:ln>
                    <a:effectLst/>
                  </c:spPr>
                </c15:leaderLines>
              </c:ext>
            </c:extLst>
          </c:dLbls>
          <c:cat>
            <c:strRef>
              <c:f>'[2016年机器人行业配图(1).xlsx]国内市场应用行业'!$A$4:$A$9</c:f>
              <c:strCache>
                <c:ptCount val="6"/>
                <c:pt idx="0">
                  <c:v>汽车制造业</c:v>
                </c:pt>
                <c:pt idx="1">
                  <c:v>电气电子设备和器材制造业</c:v>
                </c:pt>
                <c:pt idx="2">
                  <c:v>金属加工业</c:v>
                </c:pt>
                <c:pt idx="3">
                  <c:v>塑料和化学制品业</c:v>
                </c:pt>
                <c:pt idx="4">
                  <c:v>食品制造业</c:v>
                </c:pt>
                <c:pt idx="5">
                  <c:v>所有其它行业</c:v>
                </c:pt>
              </c:strCache>
            </c:strRef>
          </c:cat>
          <c:val>
            <c:numRef>
              <c:f>'[2016年机器人行业配图(1).xlsx]国内市场应用行业'!$B$4:$B$9</c:f>
              <c:numCache>
                <c:formatCode>General</c:formatCode>
                <c:ptCount val="6"/>
                <c:pt idx="0">
                  <c:v>26881</c:v>
                </c:pt>
                <c:pt idx="1">
                  <c:v>30514</c:v>
                </c:pt>
                <c:pt idx="2">
                  <c:v>9928</c:v>
                </c:pt>
                <c:pt idx="3">
                  <c:v>5490</c:v>
                </c:pt>
                <c:pt idx="4">
                  <c:v>1768</c:v>
                </c:pt>
                <c:pt idx="5">
                  <c:v>14586</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lang="zh-CN" sz="1200" b="1"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legendEntry>
      <c:legendEntry>
        <c:idx val="1"/>
        <c:txPr>
          <a:bodyPr rot="0" spcFirstLastPara="1" vertOverflow="ellipsis" vert="horz" wrap="square" anchor="ctr" anchorCtr="1"/>
          <a:lstStyle/>
          <a:p>
            <a:pPr>
              <a:defRPr lang="zh-CN" sz="1200" b="1"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legendEntry>
      <c:legendEntry>
        <c:idx val="2"/>
        <c:txPr>
          <a:bodyPr rot="0" spcFirstLastPara="1" vertOverflow="ellipsis" vert="horz" wrap="square" anchor="ctr" anchorCtr="1"/>
          <a:lstStyle/>
          <a:p>
            <a:pPr>
              <a:defRPr lang="zh-CN" sz="1200" b="1"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legendEntry>
      <c:legendEntry>
        <c:idx val="3"/>
        <c:txPr>
          <a:bodyPr rot="0" spcFirstLastPara="1" vertOverflow="ellipsis" vert="horz" wrap="square" anchor="ctr" anchorCtr="1"/>
          <a:lstStyle/>
          <a:p>
            <a:pPr>
              <a:defRPr lang="zh-CN" sz="1200" b="1"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legendEntry>
      <c:legendEntry>
        <c:idx val="4"/>
        <c:txPr>
          <a:bodyPr rot="0" spcFirstLastPara="1" vertOverflow="ellipsis" vert="horz" wrap="square" anchor="ctr" anchorCtr="1"/>
          <a:lstStyle/>
          <a:p>
            <a:pPr>
              <a:defRPr lang="zh-CN" sz="1200" b="1"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legendEntry>
      <c:legendEntry>
        <c:idx val="5"/>
        <c:txPr>
          <a:bodyPr rot="0" spcFirstLastPara="1" vertOverflow="ellipsis" vert="horz" wrap="square" anchor="ctr" anchorCtr="1"/>
          <a:lstStyle/>
          <a:p>
            <a:pPr>
              <a:defRPr lang="zh-CN" sz="1200" b="1"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legendEntry>
      <c:layout>
        <c:manualLayout>
          <c:xMode val="edge"/>
          <c:yMode val="edge"/>
          <c:x val="0.655830863180723"/>
          <c:y val="0.224032729048172"/>
          <c:w val="0.305128075182464"/>
          <c:h val="0.599289682035723"/>
        </c:manualLayout>
      </c:layout>
      <c:overlay val="0"/>
      <c:spPr>
        <a:noFill/>
        <a:ln>
          <a:noFill/>
        </a:ln>
        <a:effectLst/>
      </c:spPr>
      <c:txPr>
        <a:bodyPr rot="0" spcFirstLastPara="1" vertOverflow="ellipsis" vert="horz" wrap="square" anchor="ctr" anchorCtr="1"/>
        <a:lstStyle/>
        <a:p>
          <a:pPr>
            <a:defRPr lang="zh-CN" sz="1000" b="0"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legend>
    <c:plotVisOnly val="1"/>
    <c:dispBlanksAs val="gap"/>
    <c:showDLblsOverMax val="0"/>
  </c:chart>
  <c:spPr>
    <a:solidFill>
      <a:sysClr val="window" lastClr="FFFFFF"/>
    </a:solidFill>
    <a:ln w="9525" cap="flat" cmpd="sng" algn="ctr">
      <a:solidFill>
        <a:sysClr val="windowText" lastClr="000000">
          <a:lumMod val="15000"/>
          <a:lumOff val="85000"/>
        </a:sysClr>
      </a:solidFill>
      <a:round/>
    </a:ln>
    <a:effectLst/>
  </c:spPr>
  <c:txPr>
    <a:bodyPr/>
    <a:lstStyle/>
    <a:p>
      <a:pPr>
        <a:defRPr lang="zh-CN" sz="1000" baseline="0"/>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6024799416484"/>
          <c:y val="0.471862438588656"/>
        </c:manualLayout>
      </c:layout>
      <c:overlay val="0"/>
      <c:spPr>
        <a:noFill/>
        <a:ln>
          <a:noFill/>
        </a:ln>
        <a:effectLst/>
      </c:spPr>
      <c:txPr>
        <a:bodyPr rot="0" spcFirstLastPara="1" vertOverflow="ellipsis" vert="horz" wrap="square" anchor="ctr" anchorCtr="1"/>
        <a:lstStyle/>
        <a:p>
          <a:pPr>
            <a:defRPr lang="zh-CN" sz="1200" b="1" i="0" u="none" strike="noStrike" kern="1200" spc="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title>
    <c:autoTitleDeleted val="0"/>
    <c:plotArea>
      <c:layout>
        <c:manualLayout>
          <c:layoutTarget val="inner"/>
          <c:xMode val="edge"/>
          <c:yMode val="edge"/>
          <c:x val="0.0138225893262206"/>
          <c:y val="0.0606518989654027"/>
          <c:w val="0.571626292514002"/>
          <c:h val="0.906206888153191"/>
        </c:manualLayout>
      </c:layout>
      <c:doughnutChart>
        <c:varyColors val="1"/>
        <c:ser>
          <c:idx val="1"/>
          <c:order val="0"/>
          <c:tx>
            <c:strRef>
              <c:f>'[2016年机器人行业配图(1).xlsx]国内市场应用行业'!$C$3</c:f>
              <c:strCache>
                <c:ptCount val="1"/>
                <c:pt idx="0">
                  <c:v>外资</c:v>
                </c:pt>
              </c:strCache>
            </c:strRef>
          </c:tx>
          <c:spPr>
            <a:effectLst>
              <a:outerShdw blurRad="50800" dist="38100" dir="2700000" algn="tl" rotWithShape="0">
                <a:prstClr val="black">
                  <a:alpha val="40000"/>
                </a:prstClr>
              </a:outerShdw>
            </a:effectLst>
          </c:spPr>
          <c:explosion val="0"/>
          <c:dPt>
            <c:idx val="0"/>
            <c:bubble3D val="0"/>
            <c:spPr>
              <a:solidFill>
                <a:srgbClr val="CB67D3"/>
              </a:solidFill>
              <a:ln w="19050">
                <a:solidFill>
                  <a:sysClr val="window" lastClr="FFFFFF"/>
                </a:solidFill>
              </a:ln>
              <a:effectLst>
                <a:outerShdw blurRad="50800" dist="38100" dir="2700000" algn="tl" rotWithShape="0">
                  <a:prstClr val="black">
                    <a:alpha val="40000"/>
                  </a:prstClr>
                </a:outerShdw>
              </a:effectLst>
            </c:spPr>
          </c:dPt>
          <c:dPt>
            <c:idx val="1"/>
            <c:bubble3D val="0"/>
            <c:spPr>
              <a:solidFill>
                <a:srgbClr val="C0504D">
                  <a:lumMod val="60000"/>
                  <a:lumOff val="40000"/>
                </a:srgbClr>
              </a:solidFill>
              <a:ln w="19050">
                <a:solidFill>
                  <a:sysClr val="window" lastClr="FFFFFF"/>
                </a:solidFill>
              </a:ln>
              <a:effectLst>
                <a:outerShdw blurRad="50800" dist="38100" dir="2700000" algn="tl" rotWithShape="0">
                  <a:prstClr val="black">
                    <a:alpha val="40000"/>
                  </a:prstClr>
                </a:outerShdw>
              </a:effectLst>
            </c:spPr>
          </c:dPt>
          <c:dPt>
            <c:idx val="2"/>
            <c:bubble3D val="0"/>
            <c:spPr>
              <a:solidFill>
                <a:srgbClr val="9BBB59"/>
              </a:solidFill>
              <a:ln w="19050">
                <a:solidFill>
                  <a:sysClr val="window" lastClr="FFFFFF"/>
                </a:solidFill>
              </a:ln>
              <a:effectLst>
                <a:outerShdw blurRad="50800" dist="38100" dir="2700000" algn="tl" rotWithShape="0">
                  <a:prstClr val="black">
                    <a:alpha val="40000"/>
                  </a:prstClr>
                </a:outerShdw>
              </a:effectLst>
            </c:spPr>
          </c:dPt>
          <c:dPt>
            <c:idx val="3"/>
            <c:bubble3D val="0"/>
            <c:spPr>
              <a:solidFill>
                <a:srgbClr val="8064A2"/>
              </a:solidFill>
              <a:ln w="19050">
                <a:solidFill>
                  <a:sysClr val="window" lastClr="FFFFFF"/>
                </a:solidFill>
              </a:ln>
              <a:effectLst>
                <a:outerShdw blurRad="50800" dist="38100" dir="2700000" algn="tl" rotWithShape="0">
                  <a:prstClr val="black">
                    <a:alpha val="40000"/>
                  </a:prstClr>
                </a:outerShdw>
              </a:effectLst>
            </c:spPr>
          </c:dPt>
          <c:dPt>
            <c:idx val="4"/>
            <c:bubble3D val="0"/>
            <c:spPr>
              <a:solidFill>
                <a:srgbClr val="00B0F0"/>
              </a:solidFill>
              <a:ln w="19050">
                <a:solidFill>
                  <a:sysClr val="window" lastClr="FFFFFF"/>
                </a:solidFill>
              </a:ln>
              <a:effectLst>
                <a:outerShdw blurRad="50800" dist="38100" dir="2700000" algn="tl" rotWithShape="0">
                  <a:prstClr val="black">
                    <a:alpha val="40000"/>
                  </a:prstClr>
                </a:outerShdw>
              </a:effectLst>
            </c:spPr>
          </c:dPt>
          <c:dPt>
            <c:idx val="5"/>
            <c:bubble3D val="0"/>
            <c:spPr>
              <a:solidFill>
                <a:srgbClr val="F79646"/>
              </a:solidFill>
              <a:ln w="19050">
                <a:solidFill>
                  <a:sysClr val="window" lastClr="FFFFFF"/>
                </a:solidFill>
              </a:ln>
              <a:effectLst>
                <a:outerShdw blurRad="50800" dist="38100" dir="2700000" algn="tl" rotWithShape="0">
                  <a:prstClr val="black">
                    <a:alpha val="40000"/>
                  </a:prstClr>
                </a:outerShdw>
              </a:effectLst>
            </c:spPr>
          </c:dPt>
          <c:dLbls>
            <c:numFmt formatCode="0.0%" sourceLinked="0"/>
            <c:spPr>
              <a:noFill/>
              <a:ln>
                <a:noFill/>
              </a:ln>
              <a:effectLst/>
            </c:spPr>
            <c:txPr>
              <a:bodyPr rot="0" spcFirstLastPara="1" vertOverflow="ellipsis" vert="horz" wrap="square" lIns="38100" tIns="19050" rIns="38100" bIns="19050" anchor="ctr" anchorCtr="1"/>
              <a:lstStyle/>
              <a:p>
                <a:pPr>
                  <a:defRPr lang="zh-CN" sz="1200" b="1" i="0" u="none" strike="noStrike" kern="1200" baseline="0">
                    <a:solidFill>
                      <a:sysClr val="window" lastClr="FFFFFF"/>
                    </a:solidFill>
                    <a:latin typeface="Calibri" panose="020F0502020204030204" charset="0"/>
                    <a:ea typeface="宋体" panose="02010600030101010101" pitchFamily="2" charset="-122"/>
                    <a:cs typeface="+mn-ea"/>
                  </a:defRPr>
                </a:pPr>
              </a:p>
            </c:txP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ysClr val="windowText" lastClr="000000">
                          <a:lumMod val="35000"/>
                          <a:lumOff val="65000"/>
                        </a:sysClr>
                      </a:solidFill>
                      <a:round/>
                    </a:ln>
                    <a:effectLst/>
                  </c:spPr>
                </c15:leaderLines>
              </c:ext>
            </c:extLst>
          </c:dLbls>
          <c:cat>
            <c:strRef>
              <c:f>'[2016年机器人行业配图(1).xlsx]国内市场应用行业'!$A$4:$A$9</c:f>
              <c:strCache>
                <c:ptCount val="6"/>
                <c:pt idx="0">
                  <c:v>汽车制造业</c:v>
                </c:pt>
                <c:pt idx="1">
                  <c:v>电气电子设备和器材制造业</c:v>
                </c:pt>
                <c:pt idx="2">
                  <c:v>金属加工业</c:v>
                </c:pt>
                <c:pt idx="3">
                  <c:v>塑料和化学制品业</c:v>
                </c:pt>
                <c:pt idx="4">
                  <c:v>食品制造业</c:v>
                </c:pt>
                <c:pt idx="5">
                  <c:v>所有其它行业</c:v>
                </c:pt>
              </c:strCache>
            </c:strRef>
          </c:cat>
          <c:val>
            <c:numRef>
              <c:f>'[2016年机器人行业配图(1).xlsx]国内市场应用行业'!$C$4:$C$9</c:f>
              <c:numCache>
                <c:formatCode>General</c:formatCode>
                <c:ptCount val="6"/>
                <c:pt idx="0">
                  <c:v>22369</c:v>
                </c:pt>
                <c:pt idx="1">
                  <c:v>19817</c:v>
                </c:pt>
                <c:pt idx="2">
                  <c:v>4346</c:v>
                </c:pt>
                <c:pt idx="3">
                  <c:v>1466</c:v>
                </c:pt>
                <c:pt idx="4">
                  <c:v>1015</c:v>
                </c:pt>
                <c:pt idx="5">
                  <c:v>11010</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lang="zh-CN" sz="1000" b="1"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legendEntry>
      <c:legendEntry>
        <c:idx val="1"/>
        <c:txPr>
          <a:bodyPr rot="0" spcFirstLastPara="1" vertOverflow="ellipsis" vert="horz" wrap="square" anchor="ctr" anchorCtr="1"/>
          <a:lstStyle/>
          <a:p>
            <a:pPr>
              <a:defRPr lang="zh-CN" sz="1000" b="1"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legendEntry>
      <c:legendEntry>
        <c:idx val="2"/>
        <c:txPr>
          <a:bodyPr rot="0" spcFirstLastPara="1" vertOverflow="ellipsis" vert="horz" wrap="square" anchor="ctr" anchorCtr="1"/>
          <a:lstStyle/>
          <a:p>
            <a:pPr>
              <a:defRPr lang="zh-CN" sz="1000" b="1"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legendEntry>
      <c:legendEntry>
        <c:idx val="3"/>
        <c:txPr>
          <a:bodyPr rot="0" spcFirstLastPara="1" vertOverflow="ellipsis" vert="horz" wrap="square" anchor="ctr" anchorCtr="1"/>
          <a:lstStyle/>
          <a:p>
            <a:pPr>
              <a:defRPr lang="zh-CN" sz="1000" b="1"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legendEntry>
      <c:legendEntry>
        <c:idx val="4"/>
        <c:txPr>
          <a:bodyPr rot="0" spcFirstLastPara="1" vertOverflow="ellipsis" vert="horz" wrap="square" anchor="ctr" anchorCtr="1"/>
          <a:lstStyle/>
          <a:p>
            <a:pPr>
              <a:defRPr lang="zh-CN" sz="1000" b="1"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legendEntry>
      <c:legendEntry>
        <c:idx val="5"/>
        <c:txPr>
          <a:bodyPr rot="0" spcFirstLastPara="1" vertOverflow="ellipsis" vert="horz" wrap="square" anchor="ctr" anchorCtr="1"/>
          <a:lstStyle/>
          <a:p>
            <a:pPr>
              <a:defRPr lang="zh-CN" sz="1000" b="1"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legendEntry>
      <c:layout>
        <c:manualLayout>
          <c:xMode val="edge"/>
          <c:yMode val="edge"/>
          <c:x val="0.694871842124804"/>
          <c:y val="0.218159644962797"/>
          <c:w val="0.305128075182464"/>
          <c:h val="0.599289682035723"/>
        </c:manualLayout>
      </c:layout>
      <c:overlay val="0"/>
      <c:spPr>
        <a:noFill/>
        <a:ln>
          <a:noFill/>
        </a:ln>
        <a:effectLst/>
      </c:spPr>
      <c:txPr>
        <a:bodyPr rot="0" spcFirstLastPara="1" vertOverflow="ellipsis" vert="horz" wrap="square" anchor="ctr" anchorCtr="1"/>
        <a:lstStyle/>
        <a:p>
          <a:pPr>
            <a:defRPr lang="zh-CN" sz="1000" b="0"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legend>
    <c:plotVisOnly val="1"/>
    <c:dispBlanksAs val="gap"/>
    <c:showDLblsOverMax val="0"/>
  </c:chart>
  <c:spPr>
    <a:solidFill>
      <a:sysClr val="window" lastClr="FFFFFF"/>
    </a:solidFill>
    <a:ln w="9525" cap="flat" cmpd="sng" algn="ctr">
      <a:solidFill>
        <a:sysClr val="windowText" lastClr="000000">
          <a:lumMod val="15000"/>
          <a:lumOff val="85000"/>
        </a:sysClr>
      </a:solidFill>
      <a:round/>
    </a:ln>
    <a:effectLst/>
  </c:spPr>
  <c:txPr>
    <a:bodyPr/>
    <a:lstStyle/>
    <a:p>
      <a:pPr>
        <a:defRPr lang="zh-CN" sz="1000" baseline="0"/>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defTabSz="914400">
              <a:defRPr lang="zh-CN" sz="1200" b="0" i="0" u="none" strike="noStrike" kern="1200" spc="0" baseline="0">
                <a:solidFill>
                  <a:sysClr val="windowText" lastClr="000000">
                    <a:lumMod val="65000"/>
                    <a:lumOff val="35000"/>
                  </a:sysClr>
                </a:solidFill>
                <a:latin typeface="Calibri" panose="020F0502020204030204" charset="0"/>
                <a:ea typeface="宋体" panose="02010600030101010101" pitchFamily="2" charset="-122"/>
                <a:cs typeface="+mn-ea"/>
              </a:defRPr>
            </a:pPr>
            <a:r>
              <a:rPr b="1"/>
              <a:t>国产</a:t>
            </a:r>
            <a:endParaRPr b="1"/>
          </a:p>
        </c:rich>
      </c:tx>
      <c:layout>
        <c:manualLayout>
          <c:xMode val="edge"/>
          <c:yMode val="edge"/>
          <c:x val="0.263034655010927"/>
          <c:y val="0.467396158999553"/>
        </c:manualLayout>
      </c:layout>
      <c:overlay val="0"/>
      <c:spPr>
        <a:noFill/>
        <a:ln>
          <a:noFill/>
        </a:ln>
        <a:effectLst/>
      </c:spPr>
    </c:title>
    <c:autoTitleDeleted val="0"/>
    <c:plotArea>
      <c:layout>
        <c:manualLayout>
          <c:layoutTarget val="inner"/>
          <c:xMode val="edge"/>
          <c:yMode val="edge"/>
          <c:x val="0.0138225893262206"/>
          <c:y val="0.0606518989654027"/>
          <c:w val="0.571626292514002"/>
          <c:h val="0.906206888153191"/>
        </c:manualLayout>
      </c:layout>
      <c:doughnutChart>
        <c:varyColors val="1"/>
        <c:ser>
          <c:idx val="1"/>
          <c:order val="0"/>
          <c:tx>
            <c:strRef>
              <c:f>'[2016年机器人行业配图(1).xlsx]国内市场应用行业'!$E$3</c:f>
              <c:strCache>
                <c:ptCount val="1"/>
                <c:pt idx="0">
                  <c:v>国产</c:v>
                </c:pt>
              </c:strCache>
            </c:strRef>
          </c:tx>
          <c:spPr>
            <a:effectLst>
              <a:outerShdw blurRad="50800" dist="38100" dir="2700000" algn="tl" rotWithShape="0">
                <a:prstClr val="black">
                  <a:alpha val="40000"/>
                </a:prstClr>
              </a:outerShdw>
            </a:effectLst>
          </c:spPr>
          <c:explosion val="0"/>
          <c:dPt>
            <c:idx val="0"/>
            <c:bubble3D val="0"/>
            <c:spPr>
              <a:solidFill>
                <a:srgbClr val="CB67D3"/>
              </a:solidFill>
              <a:ln w="19050">
                <a:solidFill>
                  <a:sysClr val="window" lastClr="FFFFFF"/>
                </a:solidFill>
              </a:ln>
              <a:effectLst>
                <a:outerShdw blurRad="50800" dist="38100" dir="2700000" algn="tl" rotWithShape="0">
                  <a:prstClr val="black">
                    <a:alpha val="40000"/>
                  </a:prstClr>
                </a:outerShdw>
              </a:effectLst>
            </c:spPr>
          </c:dPt>
          <c:dPt>
            <c:idx val="1"/>
            <c:bubble3D val="0"/>
            <c:spPr>
              <a:solidFill>
                <a:srgbClr val="C0504D">
                  <a:lumMod val="60000"/>
                  <a:lumOff val="40000"/>
                </a:srgbClr>
              </a:solidFill>
              <a:ln w="19050">
                <a:solidFill>
                  <a:sysClr val="window" lastClr="FFFFFF"/>
                </a:solidFill>
              </a:ln>
              <a:effectLst>
                <a:outerShdw blurRad="50800" dist="38100" dir="2700000" algn="tl" rotWithShape="0">
                  <a:prstClr val="black">
                    <a:alpha val="40000"/>
                  </a:prstClr>
                </a:outerShdw>
              </a:effectLst>
            </c:spPr>
          </c:dPt>
          <c:dPt>
            <c:idx val="2"/>
            <c:bubble3D val="0"/>
            <c:spPr>
              <a:solidFill>
                <a:srgbClr val="9BBB59"/>
              </a:solidFill>
              <a:ln w="19050">
                <a:solidFill>
                  <a:sysClr val="window" lastClr="FFFFFF"/>
                </a:solidFill>
              </a:ln>
              <a:effectLst>
                <a:outerShdw blurRad="50800" dist="38100" dir="2700000" algn="tl" rotWithShape="0">
                  <a:prstClr val="black">
                    <a:alpha val="40000"/>
                  </a:prstClr>
                </a:outerShdw>
              </a:effectLst>
            </c:spPr>
          </c:dPt>
          <c:dPt>
            <c:idx val="3"/>
            <c:bubble3D val="0"/>
            <c:spPr>
              <a:solidFill>
                <a:srgbClr val="8064A2"/>
              </a:solidFill>
              <a:ln w="19050">
                <a:solidFill>
                  <a:sysClr val="window" lastClr="FFFFFF"/>
                </a:solidFill>
              </a:ln>
              <a:effectLst>
                <a:outerShdw blurRad="50800" dist="38100" dir="2700000" algn="tl" rotWithShape="0">
                  <a:prstClr val="black">
                    <a:alpha val="40000"/>
                  </a:prstClr>
                </a:outerShdw>
              </a:effectLst>
            </c:spPr>
          </c:dPt>
          <c:dPt>
            <c:idx val="4"/>
            <c:bubble3D val="0"/>
            <c:spPr>
              <a:solidFill>
                <a:srgbClr val="00B0F0"/>
              </a:solidFill>
              <a:ln w="19050">
                <a:solidFill>
                  <a:sysClr val="window" lastClr="FFFFFF"/>
                </a:solidFill>
              </a:ln>
              <a:effectLst>
                <a:outerShdw blurRad="50800" dist="38100" dir="2700000" algn="tl" rotWithShape="0">
                  <a:prstClr val="black">
                    <a:alpha val="40000"/>
                  </a:prstClr>
                </a:outerShdw>
              </a:effectLst>
            </c:spPr>
          </c:dPt>
          <c:dPt>
            <c:idx val="5"/>
            <c:bubble3D val="0"/>
            <c:spPr>
              <a:solidFill>
                <a:srgbClr val="F79646"/>
              </a:solidFill>
              <a:ln w="19050">
                <a:solidFill>
                  <a:sysClr val="window" lastClr="FFFFFF"/>
                </a:solidFill>
              </a:ln>
              <a:effectLst>
                <a:outerShdw blurRad="50800" dist="38100" dir="2700000" algn="tl" rotWithShape="0">
                  <a:prstClr val="black">
                    <a:alpha val="40000"/>
                  </a:prstClr>
                </a:outerShdw>
              </a:effectLst>
            </c:spPr>
          </c:dPt>
          <c:dLbls>
            <c:numFmt formatCode="0.0%" sourceLinked="0"/>
            <c:spPr>
              <a:noFill/>
              <a:ln>
                <a:noFill/>
              </a:ln>
              <a:effectLst/>
            </c:spPr>
            <c:txPr>
              <a:bodyPr rot="0" spcFirstLastPara="1" vertOverflow="ellipsis" vert="horz" wrap="square" lIns="38100" tIns="19050" rIns="38100" bIns="19050" anchor="ctr" anchorCtr="1"/>
              <a:lstStyle/>
              <a:p>
                <a:pPr>
                  <a:defRPr lang="zh-CN" sz="1200" b="1" i="0" u="none" strike="noStrike" kern="1200" baseline="0">
                    <a:solidFill>
                      <a:sysClr val="window" lastClr="FFFFFF"/>
                    </a:solidFill>
                    <a:latin typeface="Calibri" panose="020F0502020204030204" charset="0"/>
                    <a:ea typeface="宋体" panose="02010600030101010101" pitchFamily="2" charset="-122"/>
                    <a:cs typeface="+mn-ea"/>
                  </a:defRPr>
                </a:pPr>
              </a:p>
            </c:txP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ysClr val="windowText" lastClr="000000">
                          <a:lumMod val="35000"/>
                          <a:lumOff val="65000"/>
                        </a:sysClr>
                      </a:solidFill>
                      <a:round/>
                    </a:ln>
                    <a:effectLst/>
                  </c:spPr>
                </c15:leaderLines>
              </c:ext>
            </c:extLst>
          </c:dLbls>
          <c:cat>
            <c:strRef>
              <c:f>'[2016年机器人行业配图(1).xlsx]国内市场应用行业'!$A$4:$A$9</c:f>
              <c:strCache>
                <c:ptCount val="6"/>
                <c:pt idx="0">
                  <c:v>汽车制造业</c:v>
                </c:pt>
                <c:pt idx="1">
                  <c:v>电气电子设备和器材制造业</c:v>
                </c:pt>
                <c:pt idx="2">
                  <c:v>金属加工业</c:v>
                </c:pt>
                <c:pt idx="3">
                  <c:v>塑料和化学制品业</c:v>
                </c:pt>
                <c:pt idx="4">
                  <c:v>食品制造业</c:v>
                </c:pt>
                <c:pt idx="5">
                  <c:v>所有其它行业</c:v>
                </c:pt>
              </c:strCache>
            </c:strRef>
          </c:cat>
          <c:val>
            <c:numRef>
              <c:f>'[2016年机器人行业配图(1).xlsx]国内市场应用行业'!$E$4:$E$9</c:f>
              <c:numCache>
                <c:formatCode>General</c:formatCode>
                <c:ptCount val="6"/>
                <c:pt idx="0">
                  <c:v>4512</c:v>
                </c:pt>
                <c:pt idx="1">
                  <c:v>10697</c:v>
                </c:pt>
                <c:pt idx="2">
                  <c:v>5582</c:v>
                </c:pt>
                <c:pt idx="3">
                  <c:v>4024</c:v>
                </c:pt>
                <c:pt idx="4">
                  <c:v>753</c:v>
                </c:pt>
                <c:pt idx="5">
                  <c:v>3576</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lang="zh-CN" sz="1000" b="1"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legendEntry>
      <c:legendEntry>
        <c:idx val="1"/>
        <c:txPr>
          <a:bodyPr rot="0" spcFirstLastPara="1" vertOverflow="ellipsis" vert="horz" wrap="square" anchor="ctr" anchorCtr="1"/>
          <a:lstStyle/>
          <a:p>
            <a:pPr>
              <a:defRPr lang="zh-CN" sz="1000" b="1"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legendEntry>
      <c:legendEntry>
        <c:idx val="2"/>
        <c:txPr>
          <a:bodyPr rot="0" spcFirstLastPara="1" vertOverflow="ellipsis" vert="horz" wrap="square" anchor="ctr" anchorCtr="1"/>
          <a:lstStyle/>
          <a:p>
            <a:pPr>
              <a:defRPr lang="zh-CN" sz="1000" b="1"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legendEntry>
      <c:legendEntry>
        <c:idx val="3"/>
        <c:txPr>
          <a:bodyPr rot="0" spcFirstLastPara="1" vertOverflow="ellipsis" vert="horz" wrap="square" anchor="ctr" anchorCtr="1"/>
          <a:lstStyle/>
          <a:p>
            <a:pPr>
              <a:defRPr lang="zh-CN" sz="1000" b="1"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legendEntry>
      <c:legendEntry>
        <c:idx val="4"/>
        <c:txPr>
          <a:bodyPr rot="0" spcFirstLastPara="1" vertOverflow="ellipsis" vert="horz" wrap="square" anchor="ctr" anchorCtr="1"/>
          <a:lstStyle/>
          <a:p>
            <a:pPr>
              <a:defRPr lang="zh-CN" sz="1000" b="1"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legendEntry>
      <c:legendEntry>
        <c:idx val="5"/>
        <c:txPr>
          <a:bodyPr rot="0" spcFirstLastPara="1" vertOverflow="ellipsis" vert="horz" wrap="square" anchor="ctr" anchorCtr="1"/>
          <a:lstStyle/>
          <a:p>
            <a:pPr>
              <a:defRPr lang="zh-CN" sz="1000" b="1"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legendEntry>
      <c:layout>
        <c:manualLayout>
          <c:xMode val="edge"/>
          <c:yMode val="edge"/>
          <c:x val="0.694871842124804"/>
          <c:y val="0.13530661275928"/>
          <c:w val="0.305128157875196"/>
          <c:h val="0.781566352883459"/>
        </c:manualLayout>
      </c:layout>
      <c:overlay val="0"/>
      <c:spPr>
        <a:noFill/>
        <a:ln>
          <a:noFill/>
        </a:ln>
        <a:effectLst/>
      </c:spPr>
      <c:txPr>
        <a:bodyPr rot="0" spcFirstLastPara="1" vertOverflow="ellipsis" vert="horz" wrap="square" anchor="ctr" anchorCtr="1"/>
        <a:lstStyle/>
        <a:p>
          <a:pPr>
            <a:defRPr lang="zh-CN" sz="1000" b="0"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legend>
    <c:plotVisOnly val="1"/>
    <c:dispBlanksAs val="gap"/>
    <c:showDLblsOverMax val="0"/>
  </c:chart>
  <c:spPr>
    <a:solidFill>
      <a:sysClr val="window" lastClr="FFFFFF"/>
    </a:solidFill>
    <a:ln w="9525" cap="flat" cmpd="sng" algn="ctr">
      <a:solidFill>
        <a:sysClr val="windowText" lastClr="000000">
          <a:lumMod val="15000"/>
          <a:lumOff val="85000"/>
        </a:sysClr>
      </a:solidFill>
      <a:round/>
    </a:ln>
    <a:effectLst/>
  </c:spPr>
  <c:txPr>
    <a:bodyPr/>
    <a:lstStyle/>
    <a:p>
      <a:pPr>
        <a:defRPr lang="zh-CN" sz="1000" baseline="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ysClr val="windowText" lastClr="000000">
        <a:lumMod val="65000"/>
        <a:lumOff val="35000"/>
      </a:sysClr>
    </cs:fontRef>
    <cs:defRPr sz="1000" kern="1200"/>
  </cs:axisTitle>
  <cs:categoryAxis>
    <cs:lnRef idx="0"/>
    <cs:fillRef idx="0"/>
    <cs:effectRef idx="0"/>
    <cs:fontRef idx="minor">
      <a:sysClr val="windowText" lastClr="000000">
        <a:lumMod val="65000"/>
        <a:lumOff val="35000"/>
      </a:sysClr>
    </cs:fontRef>
    <cs:spPr>
      <a:ln w="9525" cap="flat" cmpd="sng" algn="ctr">
        <a:solidFill>
          <a:sysClr val="windowText" lastClr="000000">
            <a:lumMod val="15000"/>
            <a:lumOff val="85000"/>
          </a:sysClr>
        </a:solidFill>
        <a:round/>
      </a:ln>
    </cs:spPr>
    <cs:defRPr sz="900" kern="1200"/>
  </cs:categoryAxis>
  <cs:chartArea mods="allowNoFillOverride allowNoLineOverride">
    <cs:lnRef idx="0"/>
    <cs:fillRef idx="0"/>
    <cs:effectRef idx="0"/>
    <cs:fontRef idx="minor">
      <a:sysClr val="windowText" lastClr="000000"/>
    </cs:fontRef>
    <cs:spPr>
      <a:solidFill>
        <a:sysClr val="window" lastClr="FFFFFF"/>
      </a:solidFill>
      <a:ln w="9525" cap="flat" cmpd="sng" algn="ctr">
        <a:solidFill>
          <a:sysClr val="windowText" lastClr="000000">
            <a:lumMod val="15000"/>
            <a:lumOff val="85000"/>
          </a:sysClr>
        </a:solidFill>
        <a:round/>
      </a:ln>
    </cs:spPr>
    <cs:defRPr sz="900" kern="1200"/>
  </cs:chartArea>
  <cs:dataLabel>
    <cs:lnRef idx="0"/>
    <cs:fillRef idx="0"/>
    <cs:effectRef idx="0"/>
    <cs:fontRef idx="minor">
      <a:sysClr val="windowText" lastClr="000000">
        <a:lumMod val="75000"/>
        <a:lumOff val="25000"/>
      </a:sysClr>
    </cs:fontRef>
    <cs:defRPr sz="900" kern="1200"/>
  </cs:dataLabel>
  <cs:dataLabelCallout>
    <cs:lnRef idx="0"/>
    <cs:fillRef idx="0"/>
    <cs:effectRef idx="0"/>
    <cs:fontRef idx="minor">
      <a:sysClr val="windowText" lastClr="000000">
        <a:lumMod val="65000"/>
        <a:lumOff val="35000"/>
      </a:sysClr>
    </cs:fontRef>
    <cs:spPr>
      <a:solidFill>
        <a:sysClr val="window" lastClr="FFFFFF"/>
      </a:solidFill>
      <a:ln>
        <a:solidFill>
          <a:sysClr val="windowText" lastClr="000000">
            <a:lumMod val="25000"/>
            <a:lumOff val="75000"/>
          </a:sys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ysClr val="windowText" lastClr="000000"/>
    </cs:fontRef>
    <cs:spPr>
      <a:ln w="19050">
        <a:solidFill>
          <a:sysClr val="window" lastClr="FFFFFF"/>
        </a:solidFill>
      </a:ln>
    </cs:spPr>
  </cs:dataPoint>
  <cs:dataPoint3D>
    <cs:lnRef idx="0"/>
    <cs:fillRef idx="1">
      <cs:styleClr val="auto"/>
    </cs:fillRef>
    <cs:effectRef idx="0"/>
    <cs:fontRef idx="minor">
      <a:sysClr val="windowText" lastClr="000000"/>
    </cs:fontRef>
    <cs:spPr>
      <a:ln w="25400">
        <a:solidFill>
          <a:sysClr val="window" lastClr="FFFFFF"/>
        </a:solidFill>
      </a:ln>
    </cs:spPr>
  </cs:dataPoint3D>
  <cs:dataPointLine>
    <cs:lnRef idx="0">
      <cs:styleClr val="auto"/>
    </cs:lnRef>
    <cs:fillRef idx="0"/>
    <cs:effectRef idx="0"/>
    <cs:fontRef idx="minor">
      <a:sysClr val="windowText" lastClr="000000"/>
    </cs:fontRef>
    <cs:spPr>
      <a:ln w="28575" cap="rnd">
        <a:solidFill>
          <a:srgbClr val="FFFFFF"/>
        </a:solidFill>
        <a:round/>
      </a:ln>
    </cs:spPr>
  </cs:dataPointLine>
  <cs:dataPointMarker>
    <cs:lnRef idx="0">
      <cs:styleClr val="auto"/>
    </cs:lnRef>
    <cs:fillRef idx="1">
      <cs:styleClr val="auto"/>
    </cs:fillRef>
    <cs:effectRef idx="0"/>
    <cs:fontRef idx="minor">
      <a:sysClr val="windowText" lastClr="000000"/>
    </cs:fontRef>
    <cs:spPr>
      <a:ln w="9525">
        <a:solidFill>
          <a:srgbClr val="FFFFFF"/>
        </a:solidFill>
      </a:ln>
    </cs:spPr>
  </cs:dataPointMarker>
  <cs:dataPointMarkerLayout symbol="circle" size="5"/>
  <cs:dataPointWireframe>
    <cs:lnRef idx="0">
      <cs:styleClr val="auto"/>
    </cs:lnRef>
    <cs:fillRef idx="0"/>
    <cs:effectRef idx="0"/>
    <cs:fontRef idx="minor">
      <a:sysClr val="windowText" lastClr="000000"/>
    </cs:fontRef>
    <cs:spPr>
      <a:ln w="9525" cap="rnd">
        <a:solidFill>
          <a:srgbClr val="FFFFFF"/>
        </a:solidFill>
        <a:round/>
      </a:ln>
    </cs:spPr>
  </cs:dataPointWireframe>
  <cs:dataTable>
    <cs:lnRef idx="0"/>
    <cs:fillRef idx="0"/>
    <cs:effectRef idx="0"/>
    <cs:fontRef idx="minor">
      <a:sysClr val="windowText" lastClr="000000">
        <a:lumMod val="65000"/>
        <a:lumOff val="35000"/>
      </a:sysClr>
    </cs:fontRef>
    <cs:spPr>
      <a:noFill/>
      <a:ln w="9525" cap="flat" cmpd="sng" algn="ctr">
        <a:solidFill>
          <a:sysClr val="windowText" lastClr="000000">
            <a:lumMod val="15000"/>
            <a:lumOff val="85000"/>
          </a:sysClr>
        </a:solidFill>
        <a:round/>
      </a:ln>
    </cs:spPr>
    <cs:defRPr sz="900" kern="1200"/>
  </cs:dataTable>
  <cs:downBar>
    <cs:lnRef idx="0"/>
    <cs:fillRef idx="0"/>
    <cs:effectRef idx="0"/>
    <cs:fontRef idx="minor">
      <a:sysClr val="windowText" lastClr="000000"/>
    </cs:fontRef>
    <cs:spPr>
      <a:solidFill>
        <a:sysClr val="windowText" lastClr="000000">
          <a:lumMod val="75000"/>
          <a:lumOff val="25000"/>
        </a:sysClr>
      </a:solidFill>
      <a:ln w="9525" cap="flat" cmpd="sng" algn="ctr">
        <a:solidFill>
          <a:sysClr val="windowText" lastClr="000000">
            <a:lumMod val="65000"/>
            <a:lumOff val="35000"/>
          </a:sysClr>
        </a:solidFill>
        <a:round/>
      </a:ln>
    </cs:spPr>
  </cs:downBar>
  <cs:dropLine>
    <cs:lnRef idx="0"/>
    <cs:fillRef idx="0"/>
    <cs:effectRef idx="0"/>
    <cs:fontRef idx="minor">
      <a:sysClr val="windowText" lastClr="000000"/>
    </cs:fontRef>
    <cs:spPr>
      <a:ln w="9525" cap="flat" cmpd="sng" algn="ctr">
        <a:solidFill>
          <a:sysClr val="windowText" lastClr="000000">
            <a:lumMod val="35000"/>
            <a:lumOff val="65000"/>
          </a:sysClr>
        </a:solidFill>
        <a:round/>
      </a:ln>
    </cs:spPr>
  </cs:dropLine>
  <cs:errorBar>
    <cs:lnRef idx="0"/>
    <cs:fillRef idx="0"/>
    <cs:effectRef idx="0"/>
    <cs:fontRef idx="minor">
      <a:sysClr val="windowText" lastClr="000000"/>
    </cs:fontRef>
    <cs:spPr>
      <a:ln w="9525" cap="flat" cmpd="sng" algn="ctr">
        <a:solidFill>
          <a:sysClr val="windowText" lastClr="000000">
            <a:lumMod val="65000"/>
            <a:lumOff val="35000"/>
          </a:sysClr>
        </a:solidFill>
        <a:round/>
      </a:ln>
    </cs:spPr>
  </cs:errorBar>
  <cs:floor>
    <cs:lnRef idx="0"/>
    <cs:fillRef idx="0"/>
    <cs:effectRef idx="0"/>
    <cs:fontRef idx="minor">
      <a:sysClr val="windowText" lastClr="000000"/>
    </cs:fontRef>
    <cs:spPr>
      <a:noFill/>
      <a:ln>
        <a:noFill/>
      </a:ln>
    </cs:spPr>
  </cs:floor>
  <cs:gridlineMajor>
    <cs:lnRef idx="0"/>
    <cs:fillRef idx="0"/>
    <cs:effectRef idx="0"/>
    <cs:fontRef idx="minor">
      <a:sysClr val="windowText" lastClr="000000"/>
    </cs:fontRef>
    <cs:spPr>
      <a:ln w="9525" cap="flat" cmpd="sng" algn="ctr">
        <a:solidFill>
          <a:sysClr val="windowText" lastClr="000000">
            <a:lumMod val="15000"/>
            <a:lumOff val="85000"/>
          </a:sysClr>
        </a:solidFill>
        <a:round/>
      </a:ln>
    </cs:spPr>
  </cs:gridlineMajor>
  <cs:gridlineMinor>
    <cs:lnRef idx="0"/>
    <cs:fillRef idx="0"/>
    <cs:effectRef idx="0"/>
    <cs:fontRef idx="minor">
      <a:sysClr val="windowText" lastClr="000000"/>
    </cs:fontRef>
    <cs:spPr>
      <a:ln w="9525" cap="flat" cmpd="sng" algn="ctr">
        <a:solidFill>
          <a:sysClr val="windowText" lastClr="000000">
            <a:lumMod val="5000"/>
            <a:lumOff val="95000"/>
          </a:sysClr>
        </a:solidFill>
        <a:round/>
      </a:ln>
    </cs:spPr>
  </cs:gridlineMinor>
  <cs:hiLoLine>
    <cs:lnRef idx="0"/>
    <cs:fillRef idx="0"/>
    <cs:effectRef idx="0"/>
    <cs:fontRef idx="minor">
      <a:sysClr val="windowText" lastClr="000000"/>
    </cs:fontRef>
    <cs:spPr>
      <a:ln w="9525" cap="flat" cmpd="sng" algn="ctr">
        <a:solidFill>
          <a:sysClr val="windowText" lastClr="000000">
            <a:lumMod val="50000"/>
            <a:lumOff val="50000"/>
          </a:sysClr>
        </a:solidFill>
        <a:round/>
      </a:ln>
    </cs:spPr>
  </cs:hiLoLine>
  <cs:leaderLine>
    <cs:lnRef idx="0"/>
    <cs:fillRef idx="0"/>
    <cs:effectRef idx="0"/>
    <cs:fontRef idx="minor">
      <a:sysClr val="windowText" lastClr="000000"/>
    </cs:fontRef>
    <cs:spPr>
      <a:ln w="9525" cap="flat" cmpd="sng" algn="ctr">
        <a:solidFill>
          <a:sysClr val="windowText" lastClr="000000">
            <a:lumMod val="35000"/>
            <a:lumOff val="65000"/>
          </a:sysClr>
        </a:solidFill>
        <a:round/>
      </a:ln>
    </cs:spPr>
  </cs:leaderLine>
  <cs:legend>
    <cs:lnRef idx="0"/>
    <cs:fillRef idx="0"/>
    <cs:effectRef idx="0"/>
    <cs:fontRef idx="minor">
      <a:sysClr val="windowText" lastClr="000000">
        <a:lumMod val="65000"/>
        <a:lumOff val="35000"/>
      </a:sysClr>
    </cs:fontRef>
    <cs:defRPr sz="900" kern="1200"/>
  </cs:legend>
  <cs:plotArea mods="allowNoFillOverride allowNoLineOverride">
    <cs:lnRef idx="0"/>
    <cs:fillRef idx="0"/>
    <cs:effectRef idx="0"/>
    <cs:fontRef idx="minor">
      <a:sysClr val="windowText" lastClr="000000"/>
    </cs:fontRef>
  </cs:plotArea>
  <cs:plotArea3D mods="allowNoFillOverride allowNoLineOverride">
    <cs:lnRef idx="0"/>
    <cs:fillRef idx="0"/>
    <cs:effectRef idx="0"/>
    <cs:fontRef idx="minor">
      <a:sysClr val="windowText" lastClr="000000"/>
    </cs:fontRef>
  </cs:plotArea3D>
  <cs:seriesAxis>
    <cs:lnRef idx="0"/>
    <cs:fillRef idx="0"/>
    <cs:effectRef idx="0"/>
    <cs:fontRef idx="minor">
      <a:sysClr val="windowText" lastClr="000000">
        <a:lumMod val="65000"/>
        <a:lumOff val="35000"/>
      </a:sysClr>
    </cs:fontRef>
    <cs:defRPr sz="900" kern="1200"/>
  </cs:seriesAxis>
  <cs:seriesLine>
    <cs:lnRef idx="0"/>
    <cs:fillRef idx="0"/>
    <cs:effectRef idx="0"/>
    <cs:fontRef idx="minor">
      <a:sysClr val="windowText" lastClr="000000"/>
    </cs:fontRef>
    <cs:spPr>
      <a:ln w="9525" cap="flat" cmpd="sng" algn="ctr">
        <a:solidFill>
          <a:sysClr val="windowText" lastClr="000000">
            <a:lumMod val="35000"/>
            <a:lumOff val="65000"/>
          </a:sysClr>
        </a:solidFill>
        <a:round/>
      </a:ln>
    </cs:spPr>
  </cs:seriesLine>
  <cs:title>
    <cs:lnRef idx="0"/>
    <cs:fillRef idx="0"/>
    <cs:effectRef idx="0"/>
    <cs:fontRef idx="minor">
      <a:sysClr val="windowText" lastClr="000000">
        <a:lumMod val="65000"/>
        <a:lumOff val="35000"/>
      </a:sysClr>
    </cs:fontRef>
    <cs:defRPr sz="1400" b="0" kern="1200" spc="0" baseline="0"/>
  </cs:title>
  <cs:trendline>
    <cs:lnRef idx="0">
      <cs:styleClr val="auto"/>
    </cs:lnRef>
    <cs:fillRef idx="0"/>
    <cs:effectRef idx="0"/>
    <cs:fontRef idx="minor">
      <a:sysClr val="windowText" lastClr="000000"/>
    </cs:fontRef>
    <cs:spPr>
      <a:ln w="19050" cap="rnd">
        <a:solidFill>
          <a:srgbClr val="FFFFFF"/>
        </a:solidFill>
        <a:prstDash val="sysDot"/>
      </a:ln>
    </cs:spPr>
  </cs:trendline>
  <cs:trendlineLabel>
    <cs:lnRef idx="0"/>
    <cs:fillRef idx="0"/>
    <cs:effectRef idx="0"/>
    <cs:fontRef idx="minor">
      <a:sysClr val="windowText" lastClr="000000">
        <a:lumMod val="65000"/>
        <a:lumOff val="35000"/>
      </a:sysClr>
    </cs:fontRef>
    <cs:defRPr sz="900" kern="1200"/>
  </cs:trendlineLabel>
  <cs:upBar>
    <cs:lnRef idx="0"/>
    <cs:fillRef idx="0"/>
    <cs:effectRef idx="0"/>
    <cs:fontRef idx="minor">
      <a:sysClr val="windowText" lastClr="000000"/>
    </cs:fontRef>
    <cs:spPr>
      <a:solidFill>
        <a:sysClr val="window" lastClr="FFFFFF"/>
      </a:solidFill>
      <a:ln w="9525" cap="flat" cmpd="sng" algn="ctr">
        <a:solidFill>
          <a:sysClr val="windowText" lastClr="000000">
            <a:lumMod val="65000"/>
            <a:lumOff val="35000"/>
          </a:sysClr>
        </a:solidFill>
        <a:round/>
      </a:ln>
    </cs:spPr>
  </cs:upBar>
  <cs:valueAxis>
    <cs:lnRef idx="0"/>
    <cs:fillRef idx="0"/>
    <cs:effectRef idx="0"/>
    <cs:fontRef idx="minor">
      <a:sysClr val="windowText" lastClr="000000">
        <a:lumMod val="65000"/>
        <a:lumOff val="35000"/>
      </a:sysClr>
    </cs:fontRef>
    <cs:defRPr sz="900" kern="1200"/>
  </cs:valueAxis>
  <cs:wall>
    <cs:lnRef idx="0"/>
    <cs:fillRef idx="0"/>
    <cs:effectRef idx="0"/>
    <cs:fontRef idx="minor">
      <a:sysClr val="windowText" lastClr="000000"/>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ysClr val="windowText" lastClr="000000">
        <a:lumMod val="65000"/>
        <a:lumOff val="35000"/>
      </a:sysClr>
    </cs:fontRef>
    <cs:defRPr sz="1000" kern="1200"/>
  </cs:axisTitle>
  <cs:categoryAxis>
    <cs:lnRef idx="0"/>
    <cs:fillRef idx="0"/>
    <cs:effectRef idx="0"/>
    <cs:fontRef idx="minor">
      <a:sysClr val="windowText" lastClr="000000">
        <a:lumMod val="65000"/>
        <a:lumOff val="35000"/>
      </a:sysClr>
    </cs:fontRef>
    <cs:spPr>
      <a:ln w="9525" cap="flat" cmpd="sng" algn="ctr">
        <a:solidFill>
          <a:sysClr val="windowText" lastClr="000000">
            <a:lumMod val="15000"/>
            <a:lumOff val="85000"/>
          </a:sysClr>
        </a:solidFill>
        <a:round/>
      </a:ln>
    </cs:spPr>
    <cs:defRPr sz="900" kern="1200"/>
  </cs:categoryAxis>
  <cs:chartArea mods="allowNoFillOverride allowNoLineOverride">
    <cs:lnRef idx="0"/>
    <cs:fillRef idx="0"/>
    <cs:effectRef idx="0"/>
    <cs:fontRef idx="minor">
      <a:sysClr val="windowText" lastClr="000000"/>
    </cs:fontRef>
    <cs:spPr>
      <a:solidFill>
        <a:sysClr val="window" lastClr="FFFFFF"/>
      </a:solidFill>
      <a:ln w="9525" cap="flat" cmpd="sng" algn="ctr">
        <a:solidFill>
          <a:sysClr val="windowText" lastClr="000000">
            <a:lumMod val="15000"/>
            <a:lumOff val="85000"/>
          </a:sysClr>
        </a:solidFill>
        <a:round/>
      </a:ln>
    </cs:spPr>
    <cs:defRPr sz="900" kern="1200"/>
  </cs:chartArea>
  <cs:dataLabel>
    <cs:lnRef idx="0"/>
    <cs:fillRef idx="0"/>
    <cs:effectRef idx="0"/>
    <cs:fontRef idx="minor">
      <a:sysClr val="windowText" lastClr="000000">
        <a:lumMod val="75000"/>
        <a:lumOff val="25000"/>
      </a:sysClr>
    </cs:fontRef>
    <cs:defRPr sz="900" kern="1200"/>
  </cs:dataLabel>
  <cs:dataLabelCallout>
    <cs:lnRef idx="0"/>
    <cs:fillRef idx="0"/>
    <cs:effectRef idx="0"/>
    <cs:fontRef idx="minor">
      <a:sysClr val="windowText" lastClr="000000">
        <a:lumMod val="65000"/>
        <a:lumOff val="35000"/>
      </a:sysClr>
    </cs:fontRef>
    <cs:spPr>
      <a:solidFill>
        <a:sysClr val="window" lastClr="FFFFFF"/>
      </a:solidFill>
      <a:ln>
        <a:solidFill>
          <a:sysClr val="windowText" lastClr="000000">
            <a:lumMod val="25000"/>
            <a:lumOff val="75000"/>
          </a:sys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ysClr val="windowText" lastClr="000000"/>
    </cs:fontRef>
    <cs:spPr>
      <a:ln w="19050">
        <a:solidFill>
          <a:sysClr val="window" lastClr="FFFFFF"/>
        </a:solidFill>
      </a:ln>
    </cs:spPr>
  </cs:dataPoint>
  <cs:dataPoint3D>
    <cs:lnRef idx="0"/>
    <cs:fillRef idx="1">
      <cs:styleClr val="auto"/>
    </cs:fillRef>
    <cs:effectRef idx="0"/>
    <cs:fontRef idx="minor">
      <a:sysClr val="windowText" lastClr="000000"/>
    </cs:fontRef>
    <cs:spPr>
      <a:ln w="25400">
        <a:solidFill>
          <a:sysClr val="window" lastClr="FFFFFF"/>
        </a:solidFill>
      </a:ln>
    </cs:spPr>
  </cs:dataPoint3D>
  <cs:dataPointLine>
    <cs:lnRef idx="0">
      <cs:styleClr val="auto"/>
    </cs:lnRef>
    <cs:fillRef idx="0"/>
    <cs:effectRef idx="0"/>
    <cs:fontRef idx="minor">
      <a:sysClr val="windowText" lastClr="000000"/>
    </cs:fontRef>
    <cs:spPr>
      <a:ln w="28575" cap="rnd">
        <a:solidFill>
          <a:srgbClr val="FFFFFF"/>
        </a:solidFill>
        <a:round/>
      </a:ln>
    </cs:spPr>
  </cs:dataPointLine>
  <cs:dataPointMarker>
    <cs:lnRef idx="0">
      <cs:styleClr val="auto"/>
    </cs:lnRef>
    <cs:fillRef idx="1">
      <cs:styleClr val="auto"/>
    </cs:fillRef>
    <cs:effectRef idx="0"/>
    <cs:fontRef idx="minor">
      <a:sysClr val="windowText" lastClr="000000"/>
    </cs:fontRef>
    <cs:spPr>
      <a:ln w="9525">
        <a:solidFill>
          <a:srgbClr val="FFFFFF"/>
        </a:solidFill>
      </a:ln>
    </cs:spPr>
  </cs:dataPointMarker>
  <cs:dataPointMarkerLayout symbol="circle" size="5"/>
  <cs:dataPointWireframe>
    <cs:lnRef idx="0">
      <cs:styleClr val="auto"/>
    </cs:lnRef>
    <cs:fillRef idx="0"/>
    <cs:effectRef idx="0"/>
    <cs:fontRef idx="minor">
      <a:sysClr val="windowText" lastClr="000000"/>
    </cs:fontRef>
    <cs:spPr>
      <a:ln w="9525" cap="rnd">
        <a:solidFill>
          <a:srgbClr val="FFFFFF"/>
        </a:solidFill>
        <a:round/>
      </a:ln>
    </cs:spPr>
  </cs:dataPointWireframe>
  <cs:dataTable>
    <cs:lnRef idx="0"/>
    <cs:fillRef idx="0"/>
    <cs:effectRef idx="0"/>
    <cs:fontRef idx="minor">
      <a:sysClr val="windowText" lastClr="000000">
        <a:lumMod val="65000"/>
        <a:lumOff val="35000"/>
      </a:sysClr>
    </cs:fontRef>
    <cs:spPr>
      <a:noFill/>
      <a:ln w="9525" cap="flat" cmpd="sng" algn="ctr">
        <a:solidFill>
          <a:sysClr val="windowText" lastClr="000000">
            <a:lumMod val="15000"/>
            <a:lumOff val="85000"/>
          </a:sysClr>
        </a:solidFill>
        <a:round/>
      </a:ln>
    </cs:spPr>
    <cs:defRPr sz="900" kern="1200"/>
  </cs:dataTable>
  <cs:downBar>
    <cs:lnRef idx="0"/>
    <cs:fillRef idx="0"/>
    <cs:effectRef idx="0"/>
    <cs:fontRef idx="minor">
      <a:sysClr val="windowText" lastClr="000000"/>
    </cs:fontRef>
    <cs:spPr>
      <a:solidFill>
        <a:sysClr val="windowText" lastClr="000000">
          <a:lumMod val="75000"/>
          <a:lumOff val="25000"/>
        </a:sysClr>
      </a:solidFill>
      <a:ln w="9525" cap="flat" cmpd="sng" algn="ctr">
        <a:solidFill>
          <a:sysClr val="windowText" lastClr="000000">
            <a:lumMod val="65000"/>
            <a:lumOff val="35000"/>
          </a:sysClr>
        </a:solidFill>
        <a:round/>
      </a:ln>
    </cs:spPr>
  </cs:downBar>
  <cs:dropLine>
    <cs:lnRef idx="0"/>
    <cs:fillRef idx="0"/>
    <cs:effectRef idx="0"/>
    <cs:fontRef idx="minor">
      <a:sysClr val="windowText" lastClr="000000"/>
    </cs:fontRef>
    <cs:spPr>
      <a:ln w="9525" cap="flat" cmpd="sng" algn="ctr">
        <a:solidFill>
          <a:sysClr val="windowText" lastClr="000000">
            <a:lumMod val="35000"/>
            <a:lumOff val="65000"/>
          </a:sysClr>
        </a:solidFill>
        <a:round/>
      </a:ln>
    </cs:spPr>
  </cs:dropLine>
  <cs:errorBar>
    <cs:lnRef idx="0"/>
    <cs:fillRef idx="0"/>
    <cs:effectRef idx="0"/>
    <cs:fontRef idx="minor">
      <a:sysClr val="windowText" lastClr="000000"/>
    </cs:fontRef>
    <cs:spPr>
      <a:ln w="9525" cap="flat" cmpd="sng" algn="ctr">
        <a:solidFill>
          <a:sysClr val="windowText" lastClr="000000">
            <a:lumMod val="65000"/>
            <a:lumOff val="35000"/>
          </a:sysClr>
        </a:solidFill>
        <a:round/>
      </a:ln>
    </cs:spPr>
  </cs:errorBar>
  <cs:floor>
    <cs:lnRef idx="0"/>
    <cs:fillRef idx="0"/>
    <cs:effectRef idx="0"/>
    <cs:fontRef idx="minor">
      <a:sysClr val="windowText" lastClr="000000"/>
    </cs:fontRef>
    <cs:spPr>
      <a:noFill/>
      <a:ln>
        <a:noFill/>
      </a:ln>
    </cs:spPr>
  </cs:floor>
  <cs:gridlineMajor>
    <cs:lnRef idx="0"/>
    <cs:fillRef idx="0"/>
    <cs:effectRef idx="0"/>
    <cs:fontRef idx="minor">
      <a:sysClr val="windowText" lastClr="000000"/>
    </cs:fontRef>
    <cs:spPr>
      <a:ln w="9525" cap="flat" cmpd="sng" algn="ctr">
        <a:solidFill>
          <a:sysClr val="windowText" lastClr="000000">
            <a:lumMod val="15000"/>
            <a:lumOff val="85000"/>
          </a:sysClr>
        </a:solidFill>
        <a:round/>
      </a:ln>
    </cs:spPr>
  </cs:gridlineMajor>
  <cs:gridlineMinor>
    <cs:lnRef idx="0"/>
    <cs:fillRef idx="0"/>
    <cs:effectRef idx="0"/>
    <cs:fontRef idx="minor">
      <a:sysClr val="windowText" lastClr="000000"/>
    </cs:fontRef>
    <cs:spPr>
      <a:ln w="9525" cap="flat" cmpd="sng" algn="ctr">
        <a:solidFill>
          <a:sysClr val="windowText" lastClr="000000">
            <a:lumMod val="5000"/>
            <a:lumOff val="95000"/>
          </a:sysClr>
        </a:solidFill>
        <a:round/>
      </a:ln>
    </cs:spPr>
  </cs:gridlineMinor>
  <cs:hiLoLine>
    <cs:lnRef idx="0"/>
    <cs:fillRef idx="0"/>
    <cs:effectRef idx="0"/>
    <cs:fontRef idx="minor">
      <a:sysClr val="windowText" lastClr="000000"/>
    </cs:fontRef>
    <cs:spPr>
      <a:ln w="9525" cap="flat" cmpd="sng" algn="ctr">
        <a:solidFill>
          <a:sysClr val="windowText" lastClr="000000">
            <a:lumMod val="50000"/>
            <a:lumOff val="50000"/>
          </a:sysClr>
        </a:solidFill>
        <a:round/>
      </a:ln>
    </cs:spPr>
  </cs:hiLoLine>
  <cs:leaderLine>
    <cs:lnRef idx="0"/>
    <cs:fillRef idx="0"/>
    <cs:effectRef idx="0"/>
    <cs:fontRef idx="minor">
      <a:sysClr val="windowText" lastClr="000000"/>
    </cs:fontRef>
    <cs:spPr>
      <a:ln w="9525" cap="flat" cmpd="sng" algn="ctr">
        <a:solidFill>
          <a:sysClr val="windowText" lastClr="000000">
            <a:lumMod val="35000"/>
            <a:lumOff val="65000"/>
          </a:sysClr>
        </a:solidFill>
        <a:round/>
      </a:ln>
    </cs:spPr>
  </cs:leaderLine>
  <cs:legend>
    <cs:lnRef idx="0"/>
    <cs:fillRef idx="0"/>
    <cs:effectRef idx="0"/>
    <cs:fontRef idx="minor">
      <a:sysClr val="windowText" lastClr="000000">
        <a:lumMod val="65000"/>
        <a:lumOff val="35000"/>
      </a:sysClr>
    </cs:fontRef>
    <cs:defRPr sz="900" kern="1200"/>
  </cs:legend>
  <cs:plotArea mods="allowNoFillOverride allowNoLineOverride">
    <cs:lnRef idx="0"/>
    <cs:fillRef idx="0"/>
    <cs:effectRef idx="0"/>
    <cs:fontRef idx="minor">
      <a:sysClr val="windowText" lastClr="000000"/>
    </cs:fontRef>
  </cs:plotArea>
  <cs:plotArea3D mods="allowNoFillOverride allowNoLineOverride">
    <cs:lnRef idx="0"/>
    <cs:fillRef idx="0"/>
    <cs:effectRef idx="0"/>
    <cs:fontRef idx="minor">
      <a:sysClr val="windowText" lastClr="000000"/>
    </cs:fontRef>
  </cs:plotArea3D>
  <cs:seriesAxis>
    <cs:lnRef idx="0"/>
    <cs:fillRef idx="0"/>
    <cs:effectRef idx="0"/>
    <cs:fontRef idx="minor">
      <a:sysClr val="windowText" lastClr="000000">
        <a:lumMod val="65000"/>
        <a:lumOff val="35000"/>
      </a:sysClr>
    </cs:fontRef>
    <cs:defRPr sz="900" kern="1200"/>
  </cs:seriesAxis>
  <cs:seriesLine>
    <cs:lnRef idx="0"/>
    <cs:fillRef idx="0"/>
    <cs:effectRef idx="0"/>
    <cs:fontRef idx="minor">
      <a:sysClr val="windowText" lastClr="000000"/>
    </cs:fontRef>
    <cs:spPr>
      <a:ln w="9525" cap="flat" cmpd="sng" algn="ctr">
        <a:solidFill>
          <a:sysClr val="windowText" lastClr="000000">
            <a:lumMod val="35000"/>
            <a:lumOff val="65000"/>
          </a:sysClr>
        </a:solidFill>
        <a:round/>
      </a:ln>
    </cs:spPr>
  </cs:seriesLine>
  <cs:title>
    <cs:lnRef idx="0"/>
    <cs:fillRef idx="0"/>
    <cs:effectRef idx="0"/>
    <cs:fontRef idx="minor">
      <a:sysClr val="windowText" lastClr="000000">
        <a:lumMod val="65000"/>
        <a:lumOff val="35000"/>
      </a:sysClr>
    </cs:fontRef>
    <cs:defRPr sz="1400" b="0" kern="1200" spc="0" baseline="0"/>
  </cs:title>
  <cs:trendline>
    <cs:lnRef idx="0">
      <cs:styleClr val="auto"/>
    </cs:lnRef>
    <cs:fillRef idx="0"/>
    <cs:effectRef idx="0"/>
    <cs:fontRef idx="minor">
      <a:sysClr val="windowText" lastClr="000000"/>
    </cs:fontRef>
    <cs:spPr>
      <a:ln w="19050" cap="rnd">
        <a:solidFill>
          <a:srgbClr val="FFFFFF"/>
        </a:solidFill>
        <a:prstDash val="sysDot"/>
      </a:ln>
    </cs:spPr>
  </cs:trendline>
  <cs:trendlineLabel>
    <cs:lnRef idx="0"/>
    <cs:fillRef idx="0"/>
    <cs:effectRef idx="0"/>
    <cs:fontRef idx="minor">
      <a:sysClr val="windowText" lastClr="000000">
        <a:lumMod val="65000"/>
        <a:lumOff val="35000"/>
      </a:sysClr>
    </cs:fontRef>
    <cs:defRPr sz="900" kern="1200"/>
  </cs:trendlineLabel>
  <cs:upBar>
    <cs:lnRef idx="0"/>
    <cs:fillRef idx="0"/>
    <cs:effectRef idx="0"/>
    <cs:fontRef idx="minor">
      <a:sysClr val="windowText" lastClr="000000"/>
    </cs:fontRef>
    <cs:spPr>
      <a:solidFill>
        <a:sysClr val="window" lastClr="FFFFFF"/>
      </a:solidFill>
      <a:ln w="9525" cap="flat" cmpd="sng" algn="ctr">
        <a:solidFill>
          <a:sysClr val="windowText" lastClr="000000">
            <a:lumMod val="65000"/>
            <a:lumOff val="35000"/>
          </a:sysClr>
        </a:solidFill>
        <a:round/>
      </a:ln>
    </cs:spPr>
  </cs:upBar>
  <cs:valueAxis>
    <cs:lnRef idx="0"/>
    <cs:fillRef idx="0"/>
    <cs:effectRef idx="0"/>
    <cs:fontRef idx="minor">
      <a:sysClr val="windowText" lastClr="000000">
        <a:lumMod val="65000"/>
        <a:lumOff val="35000"/>
      </a:sysClr>
    </cs:fontRef>
    <cs:defRPr sz="900" kern="1200"/>
  </cs:valueAxis>
  <cs:wall>
    <cs:lnRef idx="0"/>
    <cs:fillRef idx="0"/>
    <cs:effectRef idx="0"/>
    <cs:fontRef idx="minor">
      <a:sysClr val="windowText" lastClr="000000"/>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ysClr val="windowText" lastClr="000000">
        <a:lumMod val="65000"/>
        <a:lumOff val="35000"/>
      </a:sysClr>
    </cs:fontRef>
    <cs:defRPr sz="1000" kern="1200"/>
  </cs:axisTitle>
  <cs:categoryAxis>
    <cs:lnRef idx="0"/>
    <cs:fillRef idx="0"/>
    <cs:effectRef idx="0"/>
    <cs:fontRef idx="minor">
      <a:sysClr val="windowText" lastClr="000000">
        <a:lumMod val="65000"/>
        <a:lumOff val="35000"/>
      </a:sysClr>
    </cs:fontRef>
    <cs:spPr>
      <a:ln w="9525" cap="flat" cmpd="sng" algn="ctr">
        <a:solidFill>
          <a:sysClr val="windowText" lastClr="000000">
            <a:lumMod val="15000"/>
            <a:lumOff val="85000"/>
          </a:sysClr>
        </a:solidFill>
        <a:round/>
      </a:ln>
    </cs:spPr>
    <cs:defRPr sz="900" kern="1200"/>
  </cs:categoryAxis>
  <cs:chartArea mods="allowNoFillOverride allowNoLineOverride">
    <cs:lnRef idx="0"/>
    <cs:fillRef idx="0"/>
    <cs:effectRef idx="0"/>
    <cs:fontRef idx="minor">
      <a:sysClr val="windowText" lastClr="000000"/>
    </cs:fontRef>
    <cs:spPr>
      <a:solidFill>
        <a:sysClr val="window" lastClr="FFFFFF"/>
      </a:solidFill>
      <a:ln w="9525" cap="flat" cmpd="sng" algn="ctr">
        <a:solidFill>
          <a:sysClr val="windowText" lastClr="000000">
            <a:lumMod val="15000"/>
            <a:lumOff val="85000"/>
          </a:sysClr>
        </a:solidFill>
        <a:round/>
      </a:ln>
    </cs:spPr>
    <cs:defRPr sz="900" kern="1200"/>
  </cs:chartArea>
  <cs:dataLabel>
    <cs:lnRef idx="0"/>
    <cs:fillRef idx="0"/>
    <cs:effectRef idx="0"/>
    <cs:fontRef idx="minor">
      <a:sysClr val="windowText" lastClr="000000">
        <a:lumMod val="75000"/>
        <a:lumOff val="25000"/>
      </a:sysClr>
    </cs:fontRef>
    <cs:defRPr sz="900" kern="1200"/>
  </cs:dataLabel>
  <cs:dataLabelCallout>
    <cs:lnRef idx="0"/>
    <cs:fillRef idx="0"/>
    <cs:effectRef idx="0"/>
    <cs:fontRef idx="minor">
      <a:sysClr val="windowText" lastClr="000000">
        <a:lumMod val="65000"/>
        <a:lumOff val="35000"/>
      </a:sysClr>
    </cs:fontRef>
    <cs:spPr>
      <a:solidFill>
        <a:sysClr val="window" lastClr="FFFFFF"/>
      </a:solidFill>
      <a:ln>
        <a:solidFill>
          <a:sysClr val="windowText" lastClr="000000">
            <a:lumMod val="25000"/>
            <a:lumOff val="75000"/>
          </a:sys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ysClr val="windowText" lastClr="000000"/>
    </cs:fontRef>
    <cs:spPr>
      <a:ln w="19050">
        <a:solidFill>
          <a:sysClr val="window" lastClr="FFFFFF"/>
        </a:solidFill>
      </a:ln>
    </cs:spPr>
  </cs:dataPoint>
  <cs:dataPoint3D>
    <cs:lnRef idx="0"/>
    <cs:fillRef idx="1">
      <cs:styleClr val="auto"/>
    </cs:fillRef>
    <cs:effectRef idx="0"/>
    <cs:fontRef idx="minor">
      <a:sysClr val="windowText" lastClr="000000"/>
    </cs:fontRef>
    <cs:spPr>
      <a:ln w="25400">
        <a:solidFill>
          <a:sysClr val="window" lastClr="FFFFFF"/>
        </a:solidFill>
      </a:ln>
    </cs:spPr>
  </cs:dataPoint3D>
  <cs:dataPointLine>
    <cs:lnRef idx="0">
      <cs:styleClr val="auto"/>
    </cs:lnRef>
    <cs:fillRef idx="0"/>
    <cs:effectRef idx="0"/>
    <cs:fontRef idx="minor">
      <a:sysClr val="windowText" lastClr="000000"/>
    </cs:fontRef>
    <cs:spPr>
      <a:ln w="28575" cap="rnd">
        <a:solidFill>
          <a:srgbClr val="FFFFFF"/>
        </a:solidFill>
        <a:round/>
      </a:ln>
    </cs:spPr>
  </cs:dataPointLine>
  <cs:dataPointMarker>
    <cs:lnRef idx="0">
      <cs:styleClr val="auto"/>
    </cs:lnRef>
    <cs:fillRef idx="1">
      <cs:styleClr val="auto"/>
    </cs:fillRef>
    <cs:effectRef idx="0"/>
    <cs:fontRef idx="minor">
      <a:sysClr val="windowText" lastClr="000000"/>
    </cs:fontRef>
    <cs:spPr>
      <a:ln w="9525">
        <a:solidFill>
          <a:srgbClr val="FFFFFF"/>
        </a:solidFill>
      </a:ln>
    </cs:spPr>
  </cs:dataPointMarker>
  <cs:dataPointMarkerLayout symbol="circle" size="5"/>
  <cs:dataPointWireframe>
    <cs:lnRef idx="0">
      <cs:styleClr val="auto"/>
    </cs:lnRef>
    <cs:fillRef idx="0"/>
    <cs:effectRef idx="0"/>
    <cs:fontRef idx="minor">
      <a:sysClr val="windowText" lastClr="000000"/>
    </cs:fontRef>
    <cs:spPr>
      <a:ln w="9525" cap="rnd">
        <a:solidFill>
          <a:srgbClr val="FFFFFF"/>
        </a:solidFill>
        <a:round/>
      </a:ln>
    </cs:spPr>
  </cs:dataPointWireframe>
  <cs:dataTable>
    <cs:lnRef idx="0"/>
    <cs:fillRef idx="0"/>
    <cs:effectRef idx="0"/>
    <cs:fontRef idx="minor">
      <a:sysClr val="windowText" lastClr="000000">
        <a:lumMod val="65000"/>
        <a:lumOff val="35000"/>
      </a:sysClr>
    </cs:fontRef>
    <cs:spPr>
      <a:noFill/>
      <a:ln w="9525" cap="flat" cmpd="sng" algn="ctr">
        <a:solidFill>
          <a:sysClr val="windowText" lastClr="000000">
            <a:lumMod val="15000"/>
            <a:lumOff val="85000"/>
          </a:sysClr>
        </a:solidFill>
        <a:round/>
      </a:ln>
    </cs:spPr>
    <cs:defRPr sz="900" kern="1200"/>
  </cs:dataTable>
  <cs:downBar>
    <cs:lnRef idx="0"/>
    <cs:fillRef idx="0"/>
    <cs:effectRef idx="0"/>
    <cs:fontRef idx="minor">
      <a:sysClr val="windowText" lastClr="000000"/>
    </cs:fontRef>
    <cs:spPr>
      <a:solidFill>
        <a:sysClr val="windowText" lastClr="000000">
          <a:lumMod val="75000"/>
          <a:lumOff val="25000"/>
        </a:sysClr>
      </a:solidFill>
      <a:ln w="9525" cap="flat" cmpd="sng" algn="ctr">
        <a:solidFill>
          <a:sysClr val="windowText" lastClr="000000">
            <a:lumMod val="65000"/>
            <a:lumOff val="35000"/>
          </a:sysClr>
        </a:solidFill>
        <a:round/>
      </a:ln>
    </cs:spPr>
  </cs:downBar>
  <cs:dropLine>
    <cs:lnRef idx="0"/>
    <cs:fillRef idx="0"/>
    <cs:effectRef idx="0"/>
    <cs:fontRef idx="minor">
      <a:sysClr val="windowText" lastClr="000000"/>
    </cs:fontRef>
    <cs:spPr>
      <a:ln w="9525" cap="flat" cmpd="sng" algn="ctr">
        <a:solidFill>
          <a:sysClr val="windowText" lastClr="000000">
            <a:lumMod val="35000"/>
            <a:lumOff val="65000"/>
          </a:sysClr>
        </a:solidFill>
        <a:round/>
      </a:ln>
    </cs:spPr>
  </cs:dropLine>
  <cs:errorBar>
    <cs:lnRef idx="0"/>
    <cs:fillRef idx="0"/>
    <cs:effectRef idx="0"/>
    <cs:fontRef idx="minor">
      <a:sysClr val="windowText" lastClr="000000"/>
    </cs:fontRef>
    <cs:spPr>
      <a:ln w="9525" cap="flat" cmpd="sng" algn="ctr">
        <a:solidFill>
          <a:sysClr val="windowText" lastClr="000000">
            <a:lumMod val="65000"/>
            <a:lumOff val="35000"/>
          </a:sysClr>
        </a:solidFill>
        <a:round/>
      </a:ln>
    </cs:spPr>
  </cs:errorBar>
  <cs:floor>
    <cs:lnRef idx="0"/>
    <cs:fillRef idx="0"/>
    <cs:effectRef idx="0"/>
    <cs:fontRef idx="minor">
      <a:sysClr val="windowText" lastClr="000000"/>
    </cs:fontRef>
    <cs:spPr>
      <a:noFill/>
      <a:ln>
        <a:noFill/>
      </a:ln>
    </cs:spPr>
  </cs:floor>
  <cs:gridlineMajor>
    <cs:lnRef idx="0"/>
    <cs:fillRef idx="0"/>
    <cs:effectRef idx="0"/>
    <cs:fontRef idx="minor">
      <a:sysClr val="windowText" lastClr="000000"/>
    </cs:fontRef>
    <cs:spPr>
      <a:ln w="9525" cap="flat" cmpd="sng" algn="ctr">
        <a:solidFill>
          <a:sysClr val="windowText" lastClr="000000">
            <a:lumMod val="15000"/>
            <a:lumOff val="85000"/>
          </a:sysClr>
        </a:solidFill>
        <a:round/>
      </a:ln>
    </cs:spPr>
  </cs:gridlineMajor>
  <cs:gridlineMinor>
    <cs:lnRef idx="0"/>
    <cs:fillRef idx="0"/>
    <cs:effectRef idx="0"/>
    <cs:fontRef idx="minor">
      <a:sysClr val="windowText" lastClr="000000"/>
    </cs:fontRef>
    <cs:spPr>
      <a:ln w="9525" cap="flat" cmpd="sng" algn="ctr">
        <a:solidFill>
          <a:sysClr val="windowText" lastClr="000000">
            <a:lumMod val="5000"/>
            <a:lumOff val="95000"/>
          </a:sysClr>
        </a:solidFill>
        <a:round/>
      </a:ln>
    </cs:spPr>
  </cs:gridlineMinor>
  <cs:hiLoLine>
    <cs:lnRef idx="0"/>
    <cs:fillRef idx="0"/>
    <cs:effectRef idx="0"/>
    <cs:fontRef idx="minor">
      <a:sysClr val="windowText" lastClr="000000"/>
    </cs:fontRef>
    <cs:spPr>
      <a:ln w="9525" cap="flat" cmpd="sng" algn="ctr">
        <a:solidFill>
          <a:sysClr val="windowText" lastClr="000000">
            <a:lumMod val="50000"/>
            <a:lumOff val="50000"/>
          </a:sysClr>
        </a:solidFill>
        <a:round/>
      </a:ln>
    </cs:spPr>
  </cs:hiLoLine>
  <cs:leaderLine>
    <cs:lnRef idx="0"/>
    <cs:fillRef idx="0"/>
    <cs:effectRef idx="0"/>
    <cs:fontRef idx="minor">
      <a:sysClr val="windowText" lastClr="000000"/>
    </cs:fontRef>
    <cs:spPr>
      <a:ln w="9525" cap="flat" cmpd="sng" algn="ctr">
        <a:solidFill>
          <a:sysClr val="windowText" lastClr="000000">
            <a:lumMod val="35000"/>
            <a:lumOff val="65000"/>
          </a:sysClr>
        </a:solidFill>
        <a:round/>
      </a:ln>
    </cs:spPr>
  </cs:leaderLine>
  <cs:legend>
    <cs:lnRef idx="0"/>
    <cs:fillRef idx="0"/>
    <cs:effectRef idx="0"/>
    <cs:fontRef idx="minor">
      <a:sysClr val="windowText" lastClr="000000">
        <a:lumMod val="65000"/>
        <a:lumOff val="35000"/>
      </a:sysClr>
    </cs:fontRef>
    <cs:defRPr sz="900" kern="1200"/>
  </cs:legend>
  <cs:plotArea mods="allowNoFillOverride allowNoLineOverride">
    <cs:lnRef idx="0"/>
    <cs:fillRef idx="0"/>
    <cs:effectRef idx="0"/>
    <cs:fontRef idx="minor">
      <a:sysClr val="windowText" lastClr="000000"/>
    </cs:fontRef>
  </cs:plotArea>
  <cs:plotArea3D mods="allowNoFillOverride allowNoLineOverride">
    <cs:lnRef idx="0"/>
    <cs:fillRef idx="0"/>
    <cs:effectRef idx="0"/>
    <cs:fontRef idx="minor">
      <a:sysClr val="windowText" lastClr="000000"/>
    </cs:fontRef>
  </cs:plotArea3D>
  <cs:seriesAxis>
    <cs:lnRef idx="0"/>
    <cs:fillRef idx="0"/>
    <cs:effectRef idx="0"/>
    <cs:fontRef idx="minor">
      <a:sysClr val="windowText" lastClr="000000">
        <a:lumMod val="65000"/>
        <a:lumOff val="35000"/>
      </a:sysClr>
    </cs:fontRef>
    <cs:defRPr sz="900" kern="1200"/>
  </cs:seriesAxis>
  <cs:seriesLine>
    <cs:lnRef idx="0"/>
    <cs:fillRef idx="0"/>
    <cs:effectRef idx="0"/>
    <cs:fontRef idx="minor">
      <a:sysClr val="windowText" lastClr="000000"/>
    </cs:fontRef>
    <cs:spPr>
      <a:ln w="9525" cap="flat" cmpd="sng" algn="ctr">
        <a:solidFill>
          <a:sysClr val="windowText" lastClr="000000">
            <a:lumMod val="35000"/>
            <a:lumOff val="65000"/>
          </a:sysClr>
        </a:solidFill>
        <a:round/>
      </a:ln>
    </cs:spPr>
  </cs:seriesLine>
  <cs:title>
    <cs:lnRef idx="0"/>
    <cs:fillRef idx="0"/>
    <cs:effectRef idx="0"/>
    <cs:fontRef idx="minor">
      <a:sysClr val="windowText" lastClr="000000">
        <a:lumMod val="65000"/>
        <a:lumOff val="35000"/>
      </a:sysClr>
    </cs:fontRef>
    <cs:defRPr sz="1400" b="0" kern="1200" spc="0" baseline="0"/>
  </cs:title>
  <cs:trendline>
    <cs:lnRef idx="0">
      <cs:styleClr val="auto"/>
    </cs:lnRef>
    <cs:fillRef idx="0"/>
    <cs:effectRef idx="0"/>
    <cs:fontRef idx="minor">
      <a:sysClr val="windowText" lastClr="000000"/>
    </cs:fontRef>
    <cs:spPr>
      <a:ln w="19050" cap="rnd">
        <a:solidFill>
          <a:srgbClr val="FFFFFF"/>
        </a:solidFill>
        <a:prstDash val="sysDot"/>
      </a:ln>
    </cs:spPr>
  </cs:trendline>
  <cs:trendlineLabel>
    <cs:lnRef idx="0"/>
    <cs:fillRef idx="0"/>
    <cs:effectRef idx="0"/>
    <cs:fontRef idx="minor">
      <a:sysClr val="windowText" lastClr="000000">
        <a:lumMod val="65000"/>
        <a:lumOff val="35000"/>
      </a:sysClr>
    </cs:fontRef>
    <cs:defRPr sz="900" kern="1200"/>
  </cs:trendlineLabel>
  <cs:upBar>
    <cs:lnRef idx="0"/>
    <cs:fillRef idx="0"/>
    <cs:effectRef idx="0"/>
    <cs:fontRef idx="minor">
      <a:sysClr val="windowText" lastClr="000000"/>
    </cs:fontRef>
    <cs:spPr>
      <a:solidFill>
        <a:sysClr val="window" lastClr="FFFFFF"/>
      </a:solidFill>
      <a:ln w="9525" cap="flat" cmpd="sng" algn="ctr">
        <a:solidFill>
          <a:sysClr val="windowText" lastClr="000000">
            <a:lumMod val="65000"/>
            <a:lumOff val="35000"/>
          </a:sysClr>
        </a:solidFill>
        <a:round/>
      </a:ln>
    </cs:spPr>
  </cs:upBar>
  <cs:valueAxis>
    <cs:lnRef idx="0"/>
    <cs:fillRef idx="0"/>
    <cs:effectRef idx="0"/>
    <cs:fontRef idx="minor">
      <a:sysClr val="windowText" lastClr="000000">
        <a:lumMod val="65000"/>
        <a:lumOff val="35000"/>
      </a:sysClr>
    </cs:fontRef>
    <cs:defRPr sz="900" kern="1200"/>
  </cs:valueAxis>
  <cs:wall>
    <cs:lnRef idx="0"/>
    <cs:fillRef idx="0"/>
    <cs:effectRef idx="0"/>
    <cs:fontRef idx="minor">
      <a:sysClr val="windowText" lastClr="000000"/>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221D605-7758-4833-BF17-4B6E7F8B51ED}" type="doc">
      <dgm:prSet loTypeId="urn:microsoft.com/office/officeart/2008/layout/LinedList" loCatId="list" qsTypeId="urn:microsoft.com/office/officeart/2005/8/quickstyle/simple1#6" qsCatId="simple" csTypeId="urn:microsoft.com/office/officeart/2005/8/colors/accent1_2#6" csCatId="accent1" phldr="1"/>
      <dgm:spPr/>
      <dgm:t>
        <a:bodyPr/>
        <a:lstStyle/>
        <a:p>
          <a:endParaRPr lang="zh-CN" altLang="en-US"/>
        </a:p>
      </dgm:t>
    </dgm:pt>
    <dgm:pt modelId="{DCD26263-22B3-4B2C-8ACC-B2B20EDB83EC}">
      <dgm:prSet phldrT="[文本]"/>
      <dgm:spPr/>
      <dgm:t>
        <a:bodyPr/>
        <a:lstStyle/>
        <a:p>
          <a:r>
            <a:rPr lang="zh-CN" dirty="0">
              <a:latin typeface="微软雅黑" panose="020B0503020204020204" pitchFamily="34" charset="-122"/>
              <a:ea typeface="微软雅黑" panose="020B0503020204020204" pitchFamily="34" charset="-122"/>
            </a:rPr>
            <a:t>个人</a:t>
          </a:r>
          <a:r>
            <a:rPr lang="en-US" dirty="0">
              <a:latin typeface="微软雅黑" panose="020B0503020204020204" pitchFamily="34" charset="-122"/>
              <a:ea typeface="微软雅黑" panose="020B0503020204020204" pitchFamily="34" charset="-122"/>
            </a:rPr>
            <a:t>/</a:t>
          </a:r>
          <a:r>
            <a:rPr lang="zh-CN" dirty="0">
              <a:latin typeface="微软雅黑" panose="020B0503020204020204" pitchFamily="34" charset="-122"/>
              <a:ea typeface="微软雅黑" panose="020B0503020204020204" pitchFamily="34" charset="-122"/>
            </a:rPr>
            <a:t>家用服务机器人</a:t>
          </a:r>
          <a:endParaRPr lang="zh-CN" altLang="en-US" dirty="0">
            <a:latin typeface="微软雅黑" panose="020B0503020204020204" pitchFamily="34" charset="-122"/>
            <a:ea typeface="微软雅黑" panose="020B0503020204020204" pitchFamily="34" charset="-122"/>
          </a:endParaRPr>
        </a:p>
      </dgm:t>
    </dgm:pt>
    <dgm:pt modelId="{DE662235-C02F-4351-A79A-909F68B15EA9}" cxnId="{7C0D7688-2D08-42C7-BE71-4690EF356AAD}"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30EDE16B-A5FA-4476-BE68-B5480B0994B6}" cxnId="{7C0D7688-2D08-42C7-BE71-4690EF356AAD}"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74050319-B86C-45D9-BA2C-50FC46F0F30C}">
      <dgm:prSet phldrT="[文本]"/>
      <dgm:spPr/>
      <dgm:t>
        <a:bodyPr/>
        <a:lstStyle/>
        <a:p>
          <a:r>
            <a:rPr lang="en-US" dirty="0">
              <a:latin typeface="微软雅黑" panose="020B0503020204020204" pitchFamily="34" charset="-122"/>
              <a:ea typeface="微软雅黑" panose="020B0503020204020204" pitchFamily="34" charset="-122"/>
            </a:rPr>
            <a:t>2015</a:t>
          </a:r>
          <a:r>
            <a:rPr lang="zh-CN" dirty="0">
              <a:latin typeface="微软雅黑" panose="020B0503020204020204" pitchFamily="34" charset="-122"/>
              <a:ea typeface="微软雅黑" panose="020B0503020204020204" pitchFamily="34" charset="-122"/>
            </a:rPr>
            <a:t>年全球个人</a:t>
          </a:r>
          <a:r>
            <a:rPr lang="en-US" dirty="0">
              <a:latin typeface="微软雅黑" panose="020B0503020204020204" pitchFamily="34" charset="-122"/>
              <a:ea typeface="微软雅黑" panose="020B0503020204020204" pitchFamily="34" charset="-122"/>
            </a:rPr>
            <a:t>/</a:t>
          </a:r>
          <a:r>
            <a:rPr lang="zh-CN" dirty="0">
              <a:latin typeface="微软雅黑" panose="020B0503020204020204" pitchFamily="34" charset="-122"/>
              <a:ea typeface="微软雅黑" panose="020B0503020204020204" pitchFamily="34" charset="-122"/>
            </a:rPr>
            <a:t>家用服务机器人销量约为</a:t>
          </a:r>
          <a:r>
            <a:rPr lang="en-US" altLang="zh-CN" dirty="0">
              <a:latin typeface="微软雅黑" panose="020B0503020204020204" pitchFamily="34" charset="-122"/>
              <a:ea typeface="微软雅黑" panose="020B0503020204020204" pitchFamily="34" charset="-122"/>
            </a:rPr>
            <a:t>540</a:t>
          </a:r>
          <a:r>
            <a:rPr lang="zh-CN" dirty="0">
              <a:latin typeface="微软雅黑" panose="020B0503020204020204" pitchFamily="34" charset="-122"/>
              <a:ea typeface="微软雅黑" panose="020B0503020204020204" pitchFamily="34" charset="-122"/>
            </a:rPr>
            <a:t>万台，</a:t>
          </a:r>
          <a:r>
            <a:rPr lang="zh-CN" altLang="en-US" dirty="0">
              <a:latin typeface="微软雅黑" panose="020B0503020204020204" pitchFamily="34" charset="-122"/>
              <a:ea typeface="微软雅黑" panose="020B0503020204020204" pitchFamily="34" charset="-122"/>
            </a:rPr>
            <a:t>同比增长</a:t>
          </a:r>
          <a:r>
            <a:rPr lang="en-US" altLang="zh-CN" dirty="0">
              <a:latin typeface="微软雅黑" panose="020B0503020204020204" pitchFamily="34" charset="-122"/>
              <a:ea typeface="微软雅黑" panose="020B0503020204020204" pitchFamily="34" charset="-122"/>
            </a:rPr>
            <a:t>16</a:t>
          </a:r>
          <a:r>
            <a:rPr lang="en-US" dirty="0">
              <a:latin typeface="微软雅黑" panose="020B0503020204020204" pitchFamily="34" charset="-122"/>
              <a:ea typeface="微软雅黑" panose="020B0503020204020204" pitchFamily="34" charset="-122"/>
            </a:rPr>
            <a:t>%</a:t>
          </a:r>
          <a:r>
            <a:rPr lang="zh-CN" dirty="0">
              <a:latin typeface="微软雅黑" panose="020B0503020204020204" pitchFamily="34" charset="-122"/>
              <a:ea typeface="微软雅黑" panose="020B0503020204020204" pitchFamily="34" charset="-122"/>
            </a:rPr>
            <a:t>，销售额达到</a:t>
          </a:r>
          <a:r>
            <a:rPr lang="en-US" altLang="zh-CN" dirty="0">
              <a:latin typeface="微软雅黑" panose="020B0503020204020204" pitchFamily="34" charset="-122"/>
              <a:ea typeface="微软雅黑" panose="020B0503020204020204" pitchFamily="34" charset="-122"/>
            </a:rPr>
            <a:t>22</a:t>
          </a:r>
          <a:r>
            <a:rPr lang="zh-CN" dirty="0">
              <a:latin typeface="微软雅黑" panose="020B0503020204020204" pitchFamily="34" charset="-122"/>
              <a:ea typeface="微软雅黑" panose="020B0503020204020204" pitchFamily="34" charset="-122"/>
            </a:rPr>
            <a:t>亿美元。</a:t>
          </a:r>
          <a:endParaRPr lang="en-US" altLang="zh-CN" dirty="0">
            <a:latin typeface="微软雅黑" panose="020B0503020204020204" pitchFamily="34" charset="-122"/>
            <a:ea typeface="微软雅黑" panose="020B0503020204020204" pitchFamily="34" charset="-122"/>
          </a:endParaRPr>
        </a:p>
        <a:p>
          <a:r>
            <a:rPr lang="zh-CN" dirty="0">
              <a:latin typeface="微软雅黑" panose="020B0503020204020204" pitchFamily="34" charset="-122"/>
              <a:ea typeface="微软雅黑" panose="020B0503020204020204" pitchFamily="34" charset="-122"/>
            </a:rPr>
            <a:t>其中，</a:t>
          </a:r>
          <a:r>
            <a:rPr lang="zh-CN" altLang="en-US" dirty="0">
              <a:latin typeface="微软雅黑" panose="020B0503020204020204" pitchFamily="34" charset="-122"/>
              <a:ea typeface="微软雅黑" panose="020B0503020204020204" pitchFamily="34" charset="-122"/>
            </a:rPr>
            <a:t>家庭作业机器人销量达到</a:t>
          </a:r>
          <a:r>
            <a:rPr lang="en-US" altLang="zh-CN" dirty="0">
              <a:latin typeface="微软雅黑" panose="020B0503020204020204" pitchFamily="34" charset="-122"/>
              <a:ea typeface="微软雅黑" panose="020B0503020204020204" pitchFamily="34" charset="-122"/>
            </a:rPr>
            <a:t>370</a:t>
          </a:r>
          <a:r>
            <a:rPr lang="zh-CN" altLang="en-US" dirty="0">
              <a:latin typeface="微软雅黑" panose="020B0503020204020204" pitchFamily="34" charset="-122"/>
              <a:ea typeface="微软雅黑" panose="020B0503020204020204" pitchFamily="34" charset="-122"/>
            </a:rPr>
            <a:t>万台，同比增长</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；娱乐机器人的销量约为</a:t>
          </a:r>
          <a:r>
            <a:rPr lang="en-US" altLang="zh-CN" dirty="0">
              <a:latin typeface="微软雅黑" panose="020B0503020204020204" pitchFamily="34" charset="-122"/>
              <a:ea typeface="微软雅黑" panose="020B0503020204020204" pitchFamily="34" charset="-122"/>
            </a:rPr>
            <a:t>170</a:t>
          </a:r>
          <a:r>
            <a:rPr lang="zh-CN" altLang="en-US" dirty="0">
              <a:latin typeface="微软雅黑" panose="020B0503020204020204" pitchFamily="34" charset="-122"/>
              <a:ea typeface="微软雅黑" panose="020B0503020204020204" pitchFamily="34" charset="-122"/>
            </a:rPr>
            <a:t>万台，同比增长</a:t>
          </a:r>
          <a:r>
            <a:rPr lang="en-US" altLang="zh-CN" dirty="0">
              <a:latin typeface="微软雅黑" panose="020B0503020204020204" pitchFamily="34" charset="-122"/>
              <a:ea typeface="微软雅黑" panose="020B0503020204020204" pitchFamily="34" charset="-122"/>
            </a:rPr>
            <a:t>29%</a:t>
          </a:r>
          <a:r>
            <a:rPr lang="zh-CN" altLang="en-US" dirty="0">
              <a:latin typeface="微软雅黑" panose="020B0503020204020204" pitchFamily="34" charset="-122"/>
              <a:ea typeface="微软雅黑" panose="020B0503020204020204" pitchFamily="34" charset="-122"/>
            </a:rPr>
            <a:t>；助老助残机器人的销量为</a:t>
          </a:r>
          <a:r>
            <a:rPr lang="en-US" altLang="zh-CN" dirty="0">
              <a:latin typeface="微软雅黑" panose="020B0503020204020204" pitchFamily="34" charset="-122"/>
              <a:ea typeface="微软雅黑" panose="020B0503020204020204" pitchFamily="34" charset="-122"/>
            </a:rPr>
            <a:t>4713</a:t>
          </a:r>
          <a:r>
            <a:rPr lang="zh-CN" altLang="en-US" dirty="0">
              <a:latin typeface="微软雅黑" panose="020B0503020204020204" pitchFamily="34" charset="-122"/>
              <a:ea typeface="微软雅黑" panose="020B0503020204020204" pitchFamily="34" charset="-122"/>
            </a:rPr>
            <a:t>台，同比增长</a:t>
          </a:r>
          <a:r>
            <a:rPr lang="en-US" altLang="en-US" dirty="0">
              <a:latin typeface="微软雅黑" panose="020B0503020204020204" pitchFamily="34" charset="-122"/>
              <a:ea typeface="微软雅黑" panose="020B0503020204020204" pitchFamily="34" charset="-122"/>
            </a:rPr>
            <a:t>7%</a:t>
          </a:r>
          <a:r>
            <a:rPr 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dgm:t>
    </dgm:pt>
    <dgm:pt modelId="{827821C9-97D2-4E0D-BFF2-F3DD7E6AF843}" cxnId="{054DDE8C-BAF2-46E1-B3C2-075029EAD24C}"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7C502FA3-9590-4A30-B827-06AE21855463}" cxnId="{054DDE8C-BAF2-46E1-B3C2-075029EAD24C}"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BBE64582-46FE-4A3D-8CCB-940F4CA0CD4E}">
      <dgm:prSet phldrT="[文本]"/>
      <dgm:spPr/>
      <dgm:t>
        <a:bodyPr/>
        <a:lstStyle/>
        <a:p>
          <a:r>
            <a:rPr lang="zh-CN" dirty="0">
              <a:latin typeface="微软雅黑" panose="020B0503020204020204" pitchFamily="34" charset="-122"/>
              <a:ea typeface="微软雅黑" panose="020B0503020204020204" pitchFamily="34" charset="-122"/>
            </a:rPr>
            <a:t>专业服务机器人</a:t>
          </a:r>
          <a:endParaRPr lang="zh-CN" altLang="en-US" dirty="0">
            <a:latin typeface="微软雅黑" panose="020B0503020204020204" pitchFamily="34" charset="-122"/>
            <a:ea typeface="微软雅黑" panose="020B0503020204020204" pitchFamily="34" charset="-122"/>
          </a:endParaRPr>
        </a:p>
      </dgm:t>
    </dgm:pt>
    <dgm:pt modelId="{46792A6B-9DA3-4618-8514-03F5D583E19E}" cxnId="{3FF0BE7C-F3FF-4FB3-A63E-BA2E29E9FDE0}"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32B03CCD-1145-4D46-90FD-6A89A1FF0E0B}" cxnId="{3FF0BE7C-F3FF-4FB3-A63E-BA2E29E9FDE0}"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4982964B-41D6-40CB-BB1B-B475C12FC77F}">
      <dgm:prSet phldrT="[文本]"/>
      <dgm:spPr/>
      <dgm:t>
        <a:bodyPr/>
        <a:lstStyle/>
        <a:p>
          <a:r>
            <a:rPr lang="en-US" dirty="0">
              <a:latin typeface="微软雅黑" panose="020B0503020204020204" pitchFamily="34" charset="-122"/>
              <a:ea typeface="微软雅黑" panose="020B0503020204020204" pitchFamily="34" charset="-122"/>
            </a:rPr>
            <a:t>2015</a:t>
          </a:r>
          <a:r>
            <a:rPr lang="zh-CN" dirty="0">
              <a:latin typeface="微软雅黑" panose="020B0503020204020204" pitchFamily="34" charset="-122"/>
              <a:ea typeface="微软雅黑" panose="020B0503020204020204" pitchFamily="34" charset="-122"/>
            </a:rPr>
            <a:t>年全球专业服务机器人的销量已经达到</a:t>
          </a:r>
          <a:r>
            <a:rPr lang="en-US" altLang="zh-CN" dirty="0">
              <a:latin typeface="微软雅黑" panose="020B0503020204020204" pitchFamily="34" charset="-122"/>
              <a:ea typeface="微软雅黑" panose="020B0503020204020204" pitchFamily="34" charset="-122"/>
            </a:rPr>
            <a:t>4.1</a:t>
          </a:r>
          <a:r>
            <a:rPr lang="zh-CN" altLang="en-US" dirty="0">
              <a:latin typeface="微软雅黑" panose="020B0503020204020204" pitchFamily="34" charset="-122"/>
              <a:ea typeface="微软雅黑" panose="020B0503020204020204" pitchFamily="34" charset="-122"/>
            </a:rPr>
            <a:t>万</a:t>
          </a:r>
          <a:r>
            <a:rPr lang="zh-CN" dirty="0">
              <a:latin typeface="微软雅黑" panose="020B0503020204020204" pitchFamily="34" charset="-122"/>
              <a:ea typeface="微软雅黑" panose="020B0503020204020204" pitchFamily="34" charset="-122"/>
            </a:rPr>
            <a:t>台，</a:t>
          </a:r>
          <a:r>
            <a:rPr lang="zh-CN" altLang="en-US" dirty="0">
              <a:latin typeface="微软雅黑" panose="020B0503020204020204" pitchFamily="34" charset="-122"/>
              <a:ea typeface="微软雅黑" panose="020B0503020204020204" pitchFamily="34" charset="-122"/>
            </a:rPr>
            <a:t>同比增长</a:t>
          </a:r>
          <a:r>
            <a:rPr lang="en-US" altLang="zh-CN" dirty="0">
              <a:latin typeface="微软雅黑" panose="020B0503020204020204" pitchFamily="34" charset="-122"/>
              <a:ea typeface="微软雅黑" panose="020B0503020204020204" pitchFamily="34" charset="-122"/>
            </a:rPr>
            <a:t>25%</a:t>
          </a:r>
          <a:r>
            <a:rPr lang="zh-CN" altLang="en-US" dirty="0">
              <a:latin typeface="微软雅黑" panose="020B0503020204020204" pitchFamily="34" charset="-122"/>
              <a:ea typeface="微软雅黑" panose="020B0503020204020204" pitchFamily="34" charset="-122"/>
            </a:rPr>
            <a:t>，</a:t>
          </a:r>
          <a:r>
            <a:rPr lang="zh-CN" dirty="0">
              <a:latin typeface="微软雅黑" panose="020B0503020204020204" pitchFamily="34" charset="-122"/>
              <a:ea typeface="微软雅黑" panose="020B0503020204020204" pitchFamily="34" charset="-122"/>
            </a:rPr>
            <a:t>销售额达到</a:t>
          </a:r>
          <a:r>
            <a:rPr lang="en-US" dirty="0">
              <a:latin typeface="微软雅黑" panose="020B0503020204020204" pitchFamily="34" charset="-122"/>
              <a:ea typeface="微软雅黑" panose="020B0503020204020204" pitchFamily="34" charset="-122"/>
            </a:rPr>
            <a:t>37.7</a:t>
          </a:r>
          <a:r>
            <a:rPr lang="zh-CN" dirty="0">
              <a:latin typeface="微软雅黑" panose="020B0503020204020204" pitchFamily="34" charset="-122"/>
              <a:ea typeface="微软雅黑" panose="020B0503020204020204" pitchFamily="34" charset="-122"/>
            </a:rPr>
            <a:t>亿美元。</a:t>
          </a:r>
          <a:endParaRPr lang="en-US" altLang="zh-CN" dirty="0">
            <a:latin typeface="微软雅黑" panose="020B0503020204020204" pitchFamily="34" charset="-122"/>
            <a:ea typeface="微软雅黑" panose="020B0503020204020204" pitchFamily="34" charset="-122"/>
          </a:endParaRPr>
        </a:p>
        <a:p>
          <a:r>
            <a:rPr lang="zh-CN" dirty="0">
              <a:latin typeface="微软雅黑" panose="020B0503020204020204" pitchFamily="34" charset="-122"/>
              <a:ea typeface="微软雅黑" panose="020B0503020204020204" pitchFamily="34" charset="-122"/>
            </a:rPr>
            <a:t>其中，防卫、救援机器人销售量达到</a:t>
          </a:r>
          <a:r>
            <a:rPr lang="en-US" altLang="zh-CN" dirty="0">
              <a:latin typeface="微软雅黑" panose="020B0503020204020204" pitchFamily="34" charset="-122"/>
              <a:ea typeface="微软雅黑" panose="020B0503020204020204" pitchFamily="34" charset="-122"/>
            </a:rPr>
            <a:t>1.1</a:t>
          </a:r>
          <a:r>
            <a:rPr lang="zh-CN" altLang="en-US" dirty="0">
              <a:latin typeface="微软雅黑" panose="020B0503020204020204" pitchFamily="34" charset="-122"/>
              <a:ea typeface="微软雅黑" panose="020B0503020204020204" pitchFamily="34" charset="-122"/>
            </a:rPr>
            <a:t>万</a:t>
          </a:r>
          <a:r>
            <a:rPr lang="zh-CN" dirty="0">
              <a:latin typeface="微软雅黑" panose="020B0503020204020204" pitchFamily="34" charset="-122"/>
              <a:ea typeface="微软雅黑" panose="020B0503020204020204" pitchFamily="34" charset="-122"/>
            </a:rPr>
            <a:t>台</a:t>
          </a:r>
          <a:r>
            <a:rPr lang="zh-CN" altLang="en-US" dirty="0">
              <a:latin typeface="微软雅黑" panose="020B0503020204020204" pitchFamily="34" charset="-122"/>
              <a:ea typeface="微软雅黑" panose="020B0503020204020204" pitchFamily="34" charset="-122"/>
            </a:rPr>
            <a:t>，</a:t>
          </a:r>
          <a:r>
            <a:rPr lang="zh-CN" dirty="0">
              <a:latin typeface="微软雅黑" panose="020B0503020204020204" pitchFamily="34" charset="-122"/>
              <a:ea typeface="微软雅黑" panose="020B0503020204020204" pitchFamily="34" charset="-122"/>
            </a:rPr>
            <a:t>专业领域用机器人销量达到</a:t>
          </a:r>
          <a:r>
            <a:rPr lang="en-US" dirty="0">
              <a:latin typeface="微软雅黑" panose="020B0503020204020204" pitchFamily="34" charset="-122"/>
              <a:ea typeface="微软雅黑" panose="020B0503020204020204" pitchFamily="34" charset="-122"/>
            </a:rPr>
            <a:t>6440</a:t>
          </a:r>
          <a:r>
            <a:rPr lang="zh-CN" dirty="0">
              <a:latin typeface="微软雅黑" panose="020B0503020204020204" pitchFamily="34" charset="-122"/>
              <a:ea typeface="微软雅黑" panose="020B0503020204020204" pitchFamily="34" charset="-122"/>
            </a:rPr>
            <a:t>台，物流机器人销量达到</a:t>
          </a:r>
          <a:r>
            <a:rPr lang="en-US" altLang="zh-CN" dirty="0">
              <a:latin typeface="微软雅黑" panose="020B0503020204020204" pitchFamily="34" charset="-122"/>
              <a:ea typeface="微软雅黑" panose="020B0503020204020204" pitchFamily="34" charset="-122"/>
            </a:rPr>
            <a:t>1.9</a:t>
          </a:r>
          <a:r>
            <a:rPr lang="zh-CN" altLang="en-US" dirty="0">
              <a:latin typeface="微软雅黑" panose="020B0503020204020204" pitchFamily="34" charset="-122"/>
              <a:ea typeface="微软雅黑" panose="020B0503020204020204" pitchFamily="34" charset="-122"/>
            </a:rPr>
            <a:t>万</a:t>
          </a:r>
          <a:r>
            <a:rPr lang="zh-CN" dirty="0">
              <a:latin typeface="微软雅黑" panose="020B0503020204020204" pitchFamily="34" charset="-122"/>
              <a:ea typeface="微软雅黑" panose="020B0503020204020204" pitchFamily="34" charset="-122"/>
            </a:rPr>
            <a:t>台，医疗机器人销量约</a:t>
          </a:r>
          <a:r>
            <a:rPr lang="en-US" dirty="0">
              <a:latin typeface="微软雅黑" panose="020B0503020204020204" pitchFamily="34" charset="-122"/>
              <a:ea typeface="微软雅黑" panose="020B0503020204020204" pitchFamily="34" charset="-122"/>
            </a:rPr>
            <a:t>1324</a:t>
          </a:r>
          <a:r>
            <a:rPr lang="zh-CN" dirty="0">
              <a:latin typeface="微软雅黑" panose="020B0503020204020204" pitchFamily="34" charset="-122"/>
              <a:ea typeface="微软雅黑" panose="020B0503020204020204" pitchFamily="34" charset="-122"/>
            </a:rPr>
            <a:t>台。</a:t>
          </a:r>
          <a:r>
            <a:rPr lang="zh-CN" altLang="en-US" dirty="0">
              <a:latin typeface="微软雅黑" panose="020B0503020204020204" pitchFamily="34" charset="-122"/>
              <a:ea typeface="微软雅黑" panose="020B0503020204020204" pitchFamily="34" charset="-122"/>
            </a:rPr>
            <a:t>物流机器人增长最快，同比增长</a:t>
          </a:r>
          <a:r>
            <a:rPr lang="en-US" altLang="zh-CN" dirty="0">
              <a:latin typeface="微软雅黑" panose="020B0503020204020204" pitchFamily="34" charset="-122"/>
              <a:ea typeface="微软雅黑" panose="020B0503020204020204" pitchFamily="34" charset="-122"/>
            </a:rPr>
            <a:t>50%</a:t>
          </a:r>
          <a:r>
            <a:rPr lang="zh-CN" altLang="en-US" dirty="0">
              <a:latin typeface="微软雅黑" panose="020B0503020204020204" pitchFamily="34" charset="-122"/>
              <a:ea typeface="微软雅黑" panose="020B0503020204020204" pitchFamily="34" charset="-122"/>
            </a:rPr>
            <a:t>。</a:t>
          </a:r>
        </a:p>
      </dgm:t>
    </dgm:pt>
    <dgm:pt modelId="{06ECD4CA-435B-4C96-8911-878EBDD76619}" cxnId="{EDDC3DC7-A8BA-463A-B3D8-9D3F265FA7F4}"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07F0526A-72EB-4539-A84A-346BF21F5025}" cxnId="{EDDC3DC7-A8BA-463A-B3D8-9D3F265FA7F4}"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23E26C53-3ADD-4914-80C7-64A6B1790D0B}" type="pres">
      <dgm:prSet presAssocID="{4221D605-7758-4833-BF17-4B6E7F8B51ED}" presName="vert0" presStyleCnt="0">
        <dgm:presLayoutVars>
          <dgm:dir/>
          <dgm:animOne val="branch"/>
          <dgm:animLvl val="lvl"/>
        </dgm:presLayoutVars>
      </dgm:prSet>
      <dgm:spPr/>
      <dgm:t>
        <a:bodyPr/>
        <a:lstStyle/>
        <a:p>
          <a:endParaRPr lang="zh-CN" altLang="en-US"/>
        </a:p>
      </dgm:t>
    </dgm:pt>
    <dgm:pt modelId="{C9D694E6-A950-475F-8FAC-574F10675667}" type="pres">
      <dgm:prSet presAssocID="{DCD26263-22B3-4B2C-8ACC-B2B20EDB83EC}" presName="thickLine" presStyleLbl="alignNode1" presStyleIdx="0" presStyleCnt="2"/>
      <dgm:spPr/>
    </dgm:pt>
    <dgm:pt modelId="{084A5A89-E41F-4754-878A-D350640968CD}" type="pres">
      <dgm:prSet presAssocID="{DCD26263-22B3-4B2C-8ACC-B2B20EDB83EC}" presName="horz1" presStyleCnt="0"/>
      <dgm:spPr/>
    </dgm:pt>
    <dgm:pt modelId="{0C948395-9DAE-478E-8B31-F36366627785}" type="pres">
      <dgm:prSet presAssocID="{DCD26263-22B3-4B2C-8ACC-B2B20EDB83EC}" presName="tx1" presStyleLbl="revTx" presStyleIdx="0" presStyleCnt="4"/>
      <dgm:spPr/>
      <dgm:t>
        <a:bodyPr/>
        <a:lstStyle/>
        <a:p>
          <a:endParaRPr lang="zh-CN" altLang="en-US"/>
        </a:p>
      </dgm:t>
    </dgm:pt>
    <dgm:pt modelId="{EC5DD8BB-F8AB-470F-8B27-58E567A5A495}" type="pres">
      <dgm:prSet presAssocID="{DCD26263-22B3-4B2C-8ACC-B2B20EDB83EC}" presName="vert1" presStyleCnt="0"/>
      <dgm:spPr/>
    </dgm:pt>
    <dgm:pt modelId="{AE90A12E-B70B-4785-80BC-33B9EB507324}" type="pres">
      <dgm:prSet presAssocID="{74050319-B86C-45D9-BA2C-50FC46F0F30C}" presName="vertSpace2a" presStyleCnt="0"/>
      <dgm:spPr/>
    </dgm:pt>
    <dgm:pt modelId="{D3670248-1C2D-4BF2-833B-DDFC7C77B883}" type="pres">
      <dgm:prSet presAssocID="{74050319-B86C-45D9-BA2C-50FC46F0F30C}" presName="horz2" presStyleCnt="0"/>
      <dgm:spPr/>
    </dgm:pt>
    <dgm:pt modelId="{A13B83C6-329C-4E64-9FAD-8F9BCD0C8E22}" type="pres">
      <dgm:prSet presAssocID="{74050319-B86C-45D9-BA2C-50FC46F0F30C}" presName="horzSpace2" presStyleCnt="0"/>
      <dgm:spPr/>
    </dgm:pt>
    <dgm:pt modelId="{64E298F2-6CF2-4380-9FE9-139E863EB4CF}" type="pres">
      <dgm:prSet presAssocID="{74050319-B86C-45D9-BA2C-50FC46F0F30C}" presName="tx2" presStyleLbl="revTx" presStyleIdx="1" presStyleCnt="4"/>
      <dgm:spPr/>
      <dgm:t>
        <a:bodyPr/>
        <a:lstStyle/>
        <a:p>
          <a:endParaRPr lang="zh-CN" altLang="en-US"/>
        </a:p>
      </dgm:t>
    </dgm:pt>
    <dgm:pt modelId="{305511A9-8DA3-487E-9183-B21ED8C67AA2}" type="pres">
      <dgm:prSet presAssocID="{74050319-B86C-45D9-BA2C-50FC46F0F30C}" presName="vert2" presStyleCnt="0"/>
      <dgm:spPr/>
    </dgm:pt>
    <dgm:pt modelId="{E5C113F2-D1D8-444D-8C4C-29B41111CD20}" type="pres">
      <dgm:prSet presAssocID="{74050319-B86C-45D9-BA2C-50FC46F0F30C}" presName="thinLine2b" presStyleLbl="callout" presStyleIdx="0" presStyleCnt="2"/>
      <dgm:spPr/>
    </dgm:pt>
    <dgm:pt modelId="{C5D31624-4DEF-41A6-AA1C-5E9E0DC95A9E}" type="pres">
      <dgm:prSet presAssocID="{74050319-B86C-45D9-BA2C-50FC46F0F30C}" presName="vertSpace2b" presStyleCnt="0"/>
      <dgm:spPr/>
    </dgm:pt>
    <dgm:pt modelId="{63836726-D7B7-4017-8474-947EA182D11E}" type="pres">
      <dgm:prSet presAssocID="{BBE64582-46FE-4A3D-8CCB-940F4CA0CD4E}" presName="thickLine" presStyleLbl="alignNode1" presStyleIdx="1" presStyleCnt="2"/>
      <dgm:spPr/>
    </dgm:pt>
    <dgm:pt modelId="{EAAD115F-E008-4ABD-B778-0025374BD168}" type="pres">
      <dgm:prSet presAssocID="{BBE64582-46FE-4A3D-8CCB-940F4CA0CD4E}" presName="horz1" presStyleCnt="0"/>
      <dgm:spPr/>
    </dgm:pt>
    <dgm:pt modelId="{91C862AD-DED6-4177-AECC-50699982BE82}" type="pres">
      <dgm:prSet presAssocID="{BBE64582-46FE-4A3D-8CCB-940F4CA0CD4E}" presName="tx1" presStyleLbl="revTx" presStyleIdx="2" presStyleCnt="4"/>
      <dgm:spPr/>
      <dgm:t>
        <a:bodyPr/>
        <a:lstStyle/>
        <a:p>
          <a:endParaRPr lang="zh-CN" altLang="en-US"/>
        </a:p>
      </dgm:t>
    </dgm:pt>
    <dgm:pt modelId="{C0E98320-0F3B-4B23-B587-DCCB8DB64B45}" type="pres">
      <dgm:prSet presAssocID="{BBE64582-46FE-4A3D-8CCB-940F4CA0CD4E}" presName="vert1" presStyleCnt="0"/>
      <dgm:spPr/>
    </dgm:pt>
    <dgm:pt modelId="{2E6638EF-015D-47F7-934C-B627D2C233BD}" type="pres">
      <dgm:prSet presAssocID="{4982964B-41D6-40CB-BB1B-B475C12FC77F}" presName="vertSpace2a" presStyleCnt="0"/>
      <dgm:spPr/>
    </dgm:pt>
    <dgm:pt modelId="{B35999BE-7AE9-4451-AF16-B79EF1862AC4}" type="pres">
      <dgm:prSet presAssocID="{4982964B-41D6-40CB-BB1B-B475C12FC77F}" presName="horz2" presStyleCnt="0"/>
      <dgm:spPr/>
    </dgm:pt>
    <dgm:pt modelId="{855BAD45-52CC-48C3-8968-90A6E8B71032}" type="pres">
      <dgm:prSet presAssocID="{4982964B-41D6-40CB-BB1B-B475C12FC77F}" presName="horzSpace2" presStyleCnt="0"/>
      <dgm:spPr/>
    </dgm:pt>
    <dgm:pt modelId="{826A3E14-6EA5-4073-9518-D47F7A7BDA71}" type="pres">
      <dgm:prSet presAssocID="{4982964B-41D6-40CB-BB1B-B475C12FC77F}" presName="tx2" presStyleLbl="revTx" presStyleIdx="3" presStyleCnt="4"/>
      <dgm:spPr/>
      <dgm:t>
        <a:bodyPr/>
        <a:lstStyle/>
        <a:p>
          <a:endParaRPr lang="zh-CN" altLang="en-US"/>
        </a:p>
      </dgm:t>
    </dgm:pt>
    <dgm:pt modelId="{B5759D22-7CE4-4335-8BD5-9DE93F4A8610}" type="pres">
      <dgm:prSet presAssocID="{4982964B-41D6-40CB-BB1B-B475C12FC77F}" presName="vert2" presStyleCnt="0"/>
      <dgm:spPr/>
    </dgm:pt>
    <dgm:pt modelId="{C5D255C7-068E-44BC-8B7F-E350B6F8D3AF}" type="pres">
      <dgm:prSet presAssocID="{4982964B-41D6-40CB-BB1B-B475C12FC77F}" presName="thinLine2b" presStyleLbl="callout" presStyleIdx="1" presStyleCnt="2"/>
      <dgm:spPr/>
    </dgm:pt>
    <dgm:pt modelId="{13A0D505-EE0E-4BCA-81D8-293D55D12B1F}" type="pres">
      <dgm:prSet presAssocID="{4982964B-41D6-40CB-BB1B-B475C12FC77F}" presName="vertSpace2b" presStyleCnt="0"/>
      <dgm:spPr/>
    </dgm:pt>
  </dgm:ptLst>
  <dgm:cxnLst>
    <dgm:cxn modelId="{6685FA0A-731F-4A6A-AD8D-8284AE5BE5D0}" type="presOf" srcId="{74050319-B86C-45D9-BA2C-50FC46F0F30C}" destId="{64E298F2-6CF2-4380-9FE9-139E863EB4CF}" srcOrd="0" destOrd="0" presId="urn:microsoft.com/office/officeart/2008/layout/LinedList"/>
    <dgm:cxn modelId="{37E7B661-556D-4F77-A680-CB0214448CFC}" type="presOf" srcId="{4221D605-7758-4833-BF17-4B6E7F8B51ED}" destId="{23E26C53-3ADD-4914-80C7-64A6B1790D0B}" srcOrd="0" destOrd="0" presId="urn:microsoft.com/office/officeart/2008/layout/LinedList"/>
    <dgm:cxn modelId="{054DDE8C-BAF2-46E1-B3C2-075029EAD24C}" srcId="{DCD26263-22B3-4B2C-8ACC-B2B20EDB83EC}" destId="{74050319-B86C-45D9-BA2C-50FC46F0F30C}" srcOrd="0" destOrd="0" parTransId="{827821C9-97D2-4E0D-BFF2-F3DD7E6AF843}" sibTransId="{7C502FA3-9590-4A30-B827-06AE21855463}"/>
    <dgm:cxn modelId="{EDDC3DC7-A8BA-463A-B3D8-9D3F265FA7F4}" srcId="{BBE64582-46FE-4A3D-8CCB-940F4CA0CD4E}" destId="{4982964B-41D6-40CB-BB1B-B475C12FC77F}" srcOrd="0" destOrd="0" parTransId="{06ECD4CA-435B-4C96-8911-878EBDD76619}" sibTransId="{07F0526A-72EB-4539-A84A-346BF21F5025}"/>
    <dgm:cxn modelId="{341470E3-7D51-421B-BB25-620FA4CFC8E2}" type="presOf" srcId="{4982964B-41D6-40CB-BB1B-B475C12FC77F}" destId="{826A3E14-6EA5-4073-9518-D47F7A7BDA71}" srcOrd="0" destOrd="0" presId="urn:microsoft.com/office/officeart/2008/layout/LinedList"/>
    <dgm:cxn modelId="{1A3E8C2D-9AC6-47F6-9F6E-B0D9E9D6B186}" type="presOf" srcId="{DCD26263-22B3-4B2C-8ACC-B2B20EDB83EC}" destId="{0C948395-9DAE-478E-8B31-F36366627785}" srcOrd="0" destOrd="0" presId="urn:microsoft.com/office/officeart/2008/layout/LinedList"/>
    <dgm:cxn modelId="{7589A30B-F01E-427C-AC33-18C9D0EC344C}" type="presOf" srcId="{BBE64582-46FE-4A3D-8CCB-940F4CA0CD4E}" destId="{91C862AD-DED6-4177-AECC-50699982BE82}" srcOrd="0" destOrd="0" presId="urn:microsoft.com/office/officeart/2008/layout/LinedList"/>
    <dgm:cxn modelId="{3FF0BE7C-F3FF-4FB3-A63E-BA2E29E9FDE0}" srcId="{4221D605-7758-4833-BF17-4B6E7F8B51ED}" destId="{BBE64582-46FE-4A3D-8CCB-940F4CA0CD4E}" srcOrd="1" destOrd="0" parTransId="{46792A6B-9DA3-4618-8514-03F5D583E19E}" sibTransId="{32B03CCD-1145-4D46-90FD-6A89A1FF0E0B}"/>
    <dgm:cxn modelId="{7C0D7688-2D08-42C7-BE71-4690EF356AAD}" srcId="{4221D605-7758-4833-BF17-4B6E7F8B51ED}" destId="{DCD26263-22B3-4B2C-8ACC-B2B20EDB83EC}" srcOrd="0" destOrd="0" parTransId="{DE662235-C02F-4351-A79A-909F68B15EA9}" sibTransId="{30EDE16B-A5FA-4476-BE68-B5480B0994B6}"/>
    <dgm:cxn modelId="{4DB5DAA2-0D34-491B-BC90-02BA48520574}" type="presParOf" srcId="{23E26C53-3ADD-4914-80C7-64A6B1790D0B}" destId="{C9D694E6-A950-475F-8FAC-574F10675667}" srcOrd="0" destOrd="0" presId="urn:microsoft.com/office/officeart/2008/layout/LinedList"/>
    <dgm:cxn modelId="{92372595-F11A-492C-A6D0-A1222B5B6EB6}" type="presParOf" srcId="{23E26C53-3ADD-4914-80C7-64A6B1790D0B}" destId="{084A5A89-E41F-4754-878A-D350640968CD}" srcOrd="1" destOrd="0" presId="urn:microsoft.com/office/officeart/2008/layout/LinedList"/>
    <dgm:cxn modelId="{2EF94245-96C7-40C1-8EFC-D63AA3B0762F}" type="presParOf" srcId="{084A5A89-E41F-4754-878A-D350640968CD}" destId="{0C948395-9DAE-478E-8B31-F36366627785}" srcOrd="0" destOrd="0" presId="urn:microsoft.com/office/officeart/2008/layout/LinedList"/>
    <dgm:cxn modelId="{03215BB9-55E1-4310-8B43-609A65FF8AF6}" type="presParOf" srcId="{084A5A89-E41F-4754-878A-D350640968CD}" destId="{EC5DD8BB-F8AB-470F-8B27-58E567A5A495}" srcOrd="1" destOrd="0" presId="urn:microsoft.com/office/officeart/2008/layout/LinedList"/>
    <dgm:cxn modelId="{06E860A3-9EFF-4517-AD8D-F0D9C86A0380}" type="presParOf" srcId="{EC5DD8BB-F8AB-470F-8B27-58E567A5A495}" destId="{AE90A12E-B70B-4785-80BC-33B9EB507324}" srcOrd="0" destOrd="0" presId="urn:microsoft.com/office/officeart/2008/layout/LinedList"/>
    <dgm:cxn modelId="{3F76E425-83DE-4886-BC21-A83569A9FAE7}" type="presParOf" srcId="{EC5DD8BB-F8AB-470F-8B27-58E567A5A495}" destId="{D3670248-1C2D-4BF2-833B-DDFC7C77B883}" srcOrd="1" destOrd="0" presId="urn:microsoft.com/office/officeart/2008/layout/LinedList"/>
    <dgm:cxn modelId="{5C135380-0B5D-4144-ABEE-B1697CAAE0CE}" type="presParOf" srcId="{D3670248-1C2D-4BF2-833B-DDFC7C77B883}" destId="{A13B83C6-329C-4E64-9FAD-8F9BCD0C8E22}" srcOrd="0" destOrd="0" presId="urn:microsoft.com/office/officeart/2008/layout/LinedList"/>
    <dgm:cxn modelId="{07162A59-8B95-469F-92E2-6940C0E5F402}" type="presParOf" srcId="{D3670248-1C2D-4BF2-833B-DDFC7C77B883}" destId="{64E298F2-6CF2-4380-9FE9-139E863EB4CF}" srcOrd="1" destOrd="0" presId="urn:microsoft.com/office/officeart/2008/layout/LinedList"/>
    <dgm:cxn modelId="{2E65BE65-E808-41D3-82AC-ADE26F5DBA20}" type="presParOf" srcId="{D3670248-1C2D-4BF2-833B-DDFC7C77B883}" destId="{305511A9-8DA3-487E-9183-B21ED8C67AA2}" srcOrd="2" destOrd="0" presId="urn:microsoft.com/office/officeart/2008/layout/LinedList"/>
    <dgm:cxn modelId="{258D9EF1-4CAE-4BC5-BFC3-5275975675BF}" type="presParOf" srcId="{EC5DD8BB-F8AB-470F-8B27-58E567A5A495}" destId="{E5C113F2-D1D8-444D-8C4C-29B41111CD20}" srcOrd="2" destOrd="0" presId="urn:microsoft.com/office/officeart/2008/layout/LinedList"/>
    <dgm:cxn modelId="{4F9BBAF3-9A83-4566-B46F-D08255FEC4E8}" type="presParOf" srcId="{EC5DD8BB-F8AB-470F-8B27-58E567A5A495}" destId="{C5D31624-4DEF-41A6-AA1C-5E9E0DC95A9E}" srcOrd="3" destOrd="0" presId="urn:microsoft.com/office/officeart/2008/layout/LinedList"/>
    <dgm:cxn modelId="{6766464B-2631-4BCF-A407-CF1B902405E2}" type="presParOf" srcId="{23E26C53-3ADD-4914-80C7-64A6B1790D0B}" destId="{63836726-D7B7-4017-8474-947EA182D11E}" srcOrd="2" destOrd="0" presId="urn:microsoft.com/office/officeart/2008/layout/LinedList"/>
    <dgm:cxn modelId="{4B798C01-D363-48E6-8241-48801D5AA884}" type="presParOf" srcId="{23E26C53-3ADD-4914-80C7-64A6B1790D0B}" destId="{EAAD115F-E008-4ABD-B778-0025374BD168}" srcOrd="3" destOrd="0" presId="urn:microsoft.com/office/officeart/2008/layout/LinedList"/>
    <dgm:cxn modelId="{31C1EE64-D3A2-46B4-A744-A7A4BDE1EDCE}" type="presParOf" srcId="{EAAD115F-E008-4ABD-B778-0025374BD168}" destId="{91C862AD-DED6-4177-AECC-50699982BE82}" srcOrd="0" destOrd="0" presId="urn:microsoft.com/office/officeart/2008/layout/LinedList"/>
    <dgm:cxn modelId="{C5FF9671-443B-4C29-A0F1-3B8F81338B6A}" type="presParOf" srcId="{EAAD115F-E008-4ABD-B778-0025374BD168}" destId="{C0E98320-0F3B-4B23-B587-DCCB8DB64B45}" srcOrd="1" destOrd="0" presId="urn:microsoft.com/office/officeart/2008/layout/LinedList"/>
    <dgm:cxn modelId="{F154E2C9-C8A5-44A7-8ACC-05A0A5D8E203}" type="presParOf" srcId="{C0E98320-0F3B-4B23-B587-DCCB8DB64B45}" destId="{2E6638EF-015D-47F7-934C-B627D2C233BD}" srcOrd="0" destOrd="0" presId="urn:microsoft.com/office/officeart/2008/layout/LinedList"/>
    <dgm:cxn modelId="{360F46D3-28DB-461B-9042-AE135CB04AA1}" type="presParOf" srcId="{C0E98320-0F3B-4B23-B587-DCCB8DB64B45}" destId="{B35999BE-7AE9-4451-AF16-B79EF1862AC4}" srcOrd="1" destOrd="0" presId="urn:microsoft.com/office/officeart/2008/layout/LinedList"/>
    <dgm:cxn modelId="{B6C9471D-B228-44F5-8174-1C2BEA1B8DEE}" type="presParOf" srcId="{B35999BE-7AE9-4451-AF16-B79EF1862AC4}" destId="{855BAD45-52CC-48C3-8968-90A6E8B71032}" srcOrd="0" destOrd="0" presId="urn:microsoft.com/office/officeart/2008/layout/LinedList"/>
    <dgm:cxn modelId="{8BB33971-4D33-49B9-9A7A-34A467C880A1}" type="presParOf" srcId="{B35999BE-7AE9-4451-AF16-B79EF1862AC4}" destId="{826A3E14-6EA5-4073-9518-D47F7A7BDA71}" srcOrd="1" destOrd="0" presId="urn:microsoft.com/office/officeart/2008/layout/LinedList"/>
    <dgm:cxn modelId="{03886DD5-476F-4B03-BA46-678C562837EC}" type="presParOf" srcId="{B35999BE-7AE9-4451-AF16-B79EF1862AC4}" destId="{B5759D22-7CE4-4335-8BD5-9DE93F4A8610}" srcOrd="2" destOrd="0" presId="urn:microsoft.com/office/officeart/2008/layout/LinedList"/>
    <dgm:cxn modelId="{91546FAF-5FA4-4DBB-B960-B1156BD8D24D}" type="presParOf" srcId="{C0E98320-0F3B-4B23-B587-DCCB8DB64B45}" destId="{C5D255C7-068E-44BC-8B7F-E350B6F8D3AF}" srcOrd="2" destOrd="0" presId="urn:microsoft.com/office/officeart/2008/layout/LinedList"/>
    <dgm:cxn modelId="{527269E0-C147-4FB0-AA0F-2758216EDBF5}" type="presParOf" srcId="{C0E98320-0F3B-4B23-B587-DCCB8DB64B45}" destId="{13A0D505-EE0E-4BCA-81D8-293D55D12B1F}" srcOrd="3"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694E6-A950-475F-8FAC-574F10675667}">
      <dsp:nvSpPr>
        <dsp:cNvPr id="0" name=""/>
        <dsp:cNvSpPr/>
      </dsp:nvSpPr>
      <dsp:spPr>
        <a:xfrm>
          <a:off x="0" y="0"/>
          <a:ext cx="835183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48395-9DAE-478E-8B31-F36366627785}">
      <dsp:nvSpPr>
        <dsp:cNvPr id="0" name=""/>
        <dsp:cNvSpPr/>
      </dsp:nvSpPr>
      <dsp:spPr>
        <a:xfrm>
          <a:off x="0" y="0"/>
          <a:ext cx="1670367" cy="196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zh-CN" sz="2900" kern="1200" dirty="0">
              <a:latin typeface="微软雅黑" panose="020B0503020204020204" pitchFamily="34" charset="-122"/>
              <a:ea typeface="微软雅黑" panose="020B0503020204020204" pitchFamily="34" charset="-122"/>
            </a:rPr>
            <a:t>个人</a:t>
          </a:r>
          <a:r>
            <a:rPr lang="en-US" sz="2900" kern="1200" dirty="0">
              <a:latin typeface="微软雅黑" panose="020B0503020204020204" pitchFamily="34" charset="-122"/>
              <a:ea typeface="微软雅黑" panose="020B0503020204020204" pitchFamily="34" charset="-122"/>
            </a:rPr>
            <a:t>/</a:t>
          </a:r>
          <a:r>
            <a:rPr lang="zh-CN" sz="2900" kern="1200" dirty="0">
              <a:latin typeface="微软雅黑" panose="020B0503020204020204" pitchFamily="34" charset="-122"/>
              <a:ea typeface="微软雅黑" panose="020B0503020204020204" pitchFamily="34" charset="-122"/>
            </a:rPr>
            <a:t>家用服务机器人</a:t>
          </a:r>
          <a:endParaRPr lang="zh-CN" altLang="en-US" sz="2900" kern="1200" dirty="0">
            <a:latin typeface="微软雅黑" panose="020B0503020204020204" pitchFamily="34" charset="-122"/>
            <a:ea typeface="微软雅黑" panose="020B0503020204020204" pitchFamily="34" charset="-122"/>
          </a:endParaRPr>
        </a:p>
      </dsp:txBody>
      <dsp:txXfrm>
        <a:off x="0" y="0"/>
        <a:ext cx="1670367" cy="1962522"/>
      </dsp:txXfrm>
    </dsp:sp>
    <dsp:sp modelId="{64E298F2-6CF2-4380-9FE9-139E863EB4CF}">
      <dsp:nvSpPr>
        <dsp:cNvPr id="0" name=""/>
        <dsp:cNvSpPr/>
      </dsp:nvSpPr>
      <dsp:spPr>
        <a:xfrm>
          <a:off x="1795645" y="89118"/>
          <a:ext cx="6556192" cy="1782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latin typeface="微软雅黑" panose="020B0503020204020204" pitchFamily="34" charset="-122"/>
              <a:ea typeface="微软雅黑" panose="020B0503020204020204" pitchFamily="34" charset="-122"/>
            </a:rPr>
            <a:t>2015</a:t>
          </a:r>
          <a:r>
            <a:rPr lang="zh-CN" sz="1500" kern="1200" dirty="0">
              <a:latin typeface="微软雅黑" panose="020B0503020204020204" pitchFamily="34" charset="-122"/>
              <a:ea typeface="微软雅黑" panose="020B0503020204020204" pitchFamily="34" charset="-122"/>
            </a:rPr>
            <a:t>年全球个人</a:t>
          </a:r>
          <a:r>
            <a:rPr lang="en-US" sz="1500" kern="1200" dirty="0">
              <a:latin typeface="微软雅黑" panose="020B0503020204020204" pitchFamily="34" charset="-122"/>
              <a:ea typeface="微软雅黑" panose="020B0503020204020204" pitchFamily="34" charset="-122"/>
            </a:rPr>
            <a:t>/</a:t>
          </a:r>
          <a:r>
            <a:rPr lang="zh-CN" sz="1500" kern="1200" dirty="0">
              <a:latin typeface="微软雅黑" panose="020B0503020204020204" pitchFamily="34" charset="-122"/>
              <a:ea typeface="微软雅黑" panose="020B0503020204020204" pitchFamily="34" charset="-122"/>
            </a:rPr>
            <a:t>家用服务机器人销量约为</a:t>
          </a:r>
          <a:r>
            <a:rPr lang="en-US" altLang="zh-CN" sz="1500" kern="1200" dirty="0">
              <a:latin typeface="微软雅黑" panose="020B0503020204020204" pitchFamily="34" charset="-122"/>
              <a:ea typeface="微软雅黑" panose="020B0503020204020204" pitchFamily="34" charset="-122"/>
            </a:rPr>
            <a:t>540</a:t>
          </a:r>
          <a:r>
            <a:rPr lang="zh-CN" sz="1500" kern="1200" dirty="0">
              <a:latin typeface="微软雅黑" panose="020B0503020204020204" pitchFamily="34" charset="-122"/>
              <a:ea typeface="微软雅黑" panose="020B0503020204020204" pitchFamily="34" charset="-122"/>
            </a:rPr>
            <a:t>万台，</a:t>
          </a:r>
          <a:r>
            <a:rPr lang="zh-CN" altLang="en-US" sz="1500" kern="1200" dirty="0">
              <a:latin typeface="微软雅黑" panose="020B0503020204020204" pitchFamily="34" charset="-122"/>
              <a:ea typeface="微软雅黑" panose="020B0503020204020204" pitchFamily="34" charset="-122"/>
            </a:rPr>
            <a:t>同比增长</a:t>
          </a:r>
          <a:r>
            <a:rPr lang="en-US" altLang="zh-CN" sz="1500" kern="1200" dirty="0">
              <a:latin typeface="微软雅黑" panose="020B0503020204020204" pitchFamily="34" charset="-122"/>
              <a:ea typeface="微软雅黑" panose="020B0503020204020204" pitchFamily="34" charset="-122"/>
            </a:rPr>
            <a:t>16</a:t>
          </a:r>
          <a:r>
            <a:rPr lang="en-US" sz="1500" kern="1200" dirty="0">
              <a:latin typeface="微软雅黑" panose="020B0503020204020204" pitchFamily="34" charset="-122"/>
              <a:ea typeface="微软雅黑" panose="020B0503020204020204" pitchFamily="34" charset="-122"/>
            </a:rPr>
            <a:t>%</a:t>
          </a:r>
          <a:r>
            <a:rPr lang="zh-CN" sz="1500" kern="1200" dirty="0">
              <a:latin typeface="微软雅黑" panose="020B0503020204020204" pitchFamily="34" charset="-122"/>
              <a:ea typeface="微软雅黑" panose="020B0503020204020204" pitchFamily="34" charset="-122"/>
            </a:rPr>
            <a:t>，销售额达到</a:t>
          </a:r>
          <a:r>
            <a:rPr lang="en-US" altLang="zh-CN" sz="1500" kern="1200" dirty="0">
              <a:latin typeface="微软雅黑" panose="020B0503020204020204" pitchFamily="34" charset="-122"/>
              <a:ea typeface="微软雅黑" panose="020B0503020204020204" pitchFamily="34" charset="-122"/>
            </a:rPr>
            <a:t>22</a:t>
          </a:r>
          <a:r>
            <a:rPr lang="zh-CN" sz="1500" kern="1200" dirty="0">
              <a:latin typeface="微软雅黑" panose="020B0503020204020204" pitchFamily="34" charset="-122"/>
              <a:ea typeface="微软雅黑" panose="020B0503020204020204" pitchFamily="34" charset="-122"/>
            </a:rPr>
            <a:t>亿美元。</a:t>
          </a:r>
          <a:endParaRPr lang="en-US" altLang="zh-CN" sz="1500" kern="1200" dirty="0">
            <a:latin typeface="微软雅黑" panose="020B0503020204020204" pitchFamily="34" charset="-122"/>
            <a:ea typeface="微软雅黑" panose="020B0503020204020204" pitchFamily="34" charset="-122"/>
          </a:endParaRPr>
        </a:p>
        <a:p>
          <a:pPr lvl="0" algn="l" defTabSz="666750">
            <a:lnSpc>
              <a:spcPct val="90000"/>
            </a:lnSpc>
            <a:spcBef>
              <a:spcPct val="0"/>
            </a:spcBef>
            <a:spcAft>
              <a:spcPct val="35000"/>
            </a:spcAft>
          </a:pPr>
          <a:r>
            <a:rPr lang="zh-CN" sz="1500" kern="1200" dirty="0">
              <a:latin typeface="微软雅黑" panose="020B0503020204020204" pitchFamily="34" charset="-122"/>
              <a:ea typeface="微软雅黑" panose="020B0503020204020204" pitchFamily="34" charset="-122"/>
            </a:rPr>
            <a:t>其中，</a:t>
          </a:r>
          <a:r>
            <a:rPr lang="zh-CN" altLang="en-US" sz="1500" kern="1200" dirty="0">
              <a:latin typeface="微软雅黑" panose="020B0503020204020204" pitchFamily="34" charset="-122"/>
              <a:ea typeface="微软雅黑" panose="020B0503020204020204" pitchFamily="34" charset="-122"/>
            </a:rPr>
            <a:t>家庭作业机器人销量达到</a:t>
          </a:r>
          <a:r>
            <a:rPr lang="en-US" altLang="zh-CN" sz="1500" kern="1200" dirty="0">
              <a:latin typeface="微软雅黑" panose="020B0503020204020204" pitchFamily="34" charset="-122"/>
              <a:ea typeface="微软雅黑" panose="020B0503020204020204" pitchFamily="34" charset="-122"/>
            </a:rPr>
            <a:t>370</a:t>
          </a:r>
          <a:r>
            <a:rPr lang="zh-CN" altLang="en-US" sz="1500" kern="1200" dirty="0">
              <a:latin typeface="微软雅黑" panose="020B0503020204020204" pitchFamily="34" charset="-122"/>
              <a:ea typeface="微软雅黑" panose="020B0503020204020204" pitchFamily="34" charset="-122"/>
            </a:rPr>
            <a:t>万台，同比增长</a:t>
          </a:r>
          <a:r>
            <a:rPr lang="en-US" altLang="zh-CN" sz="1500" kern="1200" dirty="0">
              <a:latin typeface="微软雅黑" panose="020B0503020204020204" pitchFamily="34" charset="-122"/>
              <a:ea typeface="微软雅黑" panose="020B0503020204020204" pitchFamily="34" charset="-122"/>
            </a:rPr>
            <a:t>1%</a:t>
          </a:r>
          <a:r>
            <a:rPr lang="zh-CN" altLang="en-US" sz="1500" kern="1200" dirty="0">
              <a:latin typeface="微软雅黑" panose="020B0503020204020204" pitchFamily="34" charset="-122"/>
              <a:ea typeface="微软雅黑" panose="020B0503020204020204" pitchFamily="34" charset="-122"/>
            </a:rPr>
            <a:t>；娱乐机器人的销量约为</a:t>
          </a:r>
          <a:r>
            <a:rPr lang="en-US" altLang="zh-CN" sz="1500" kern="1200" dirty="0">
              <a:latin typeface="微软雅黑" panose="020B0503020204020204" pitchFamily="34" charset="-122"/>
              <a:ea typeface="微软雅黑" panose="020B0503020204020204" pitchFamily="34" charset="-122"/>
            </a:rPr>
            <a:t>170</a:t>
          </a:r>
          <a:r>
            <a:rPr lang="zh-CN" altLang="en-US" sz="1500" kern="1200" dirty="0">
              <a:latin typeface="微软雅黑" panose="020B0503020204020204" pitchFamily="34" charset="-122"/>
              <a:ea typeface="微软雅黑" panose="020B0503020204020204" pitchFamily="34" charset="-122"/>
            </a:rPr>
            <a:t>万台，同比增长</a:t>
          </a:r>
          <a:r>
            <a:rPr lang="en-US" altLang="zh-CN" sz="1500" kern="1200" dirty="0">
              <a:latin typeface="微软雅黑" panose="020B0503020204020204" pitchFamily="34" charset="-122"/>
              <a:ea typeface="微软雅黑" panose="020B0503020204020204" pitchFamily="34" charset="-122"/>
            </a:rPr>
            <a:t>29%</a:t>
          </a:r>
          <a:r>
            <a:rPr lang="zh-CN" altLang="en-US" sz="1500" kern="1200" dirty="0">
              <a:latin typeface="微软雅黑" panose="020B0503020204020204" pitchFamily="34" charset="-122"/>
              <a:ea typeface="微软雅黑" panose="020B0503020204020204" pitchFamily="34" charset="-122"/>
            </a:rPr>
            <a:t>；助老助残机器人的销量为</a:t>
          </a:r>
          <a:r>
            <a:rPr lang="en-US" altLang="zh-CN" sz="1500" kern="1200" dirty="0">
              <a:latin typeface="微软雅黑" panose="020B0503020204020204" pitchFamily="34" charset="-122"/>
              <a:ea typeface="微软雅黑" panose="020B0503020204020204" pitchFamily="34" charset="-122"/>
            </a:rPr>
            <a:t>4713</a:t>
          </a:r>
          <a:r>
            <a:rPr lang="zh-CN" altLang="en-US" sz="1500" kern="1200" dirty="0">
              <a:latin typeface="微软雅黑" panose="020B0503020204020204" pitchFamily="34" charset="-122"/>
              <a:ea typeface="微软雅黑" panose="020B0503020204020204" pitchFamily="34" charset="-122"/>
            </a:rPr>
            <a:t>台，同比增长</a:t>
          </a:r>
          <a:r>
            <a:rPr lang="en-US" altLang="en-US" sz="1500" kern="1200" dirty="0">
              <a:latin typeface="微软雅黑" panose="020B0503020204020204" pitchFamily="34" charset="-122"/>
              <a:ea typeface="微软雅黑" panose="020B0503020204020204" pitchFamily="34" charset="-122"/>
            </a:rPr>
            <a:t>7%</a:t>
          </a:r>
          <a:r>
            <a:rPr lang="zh-CN" sz="1500" kern="1200" dirty="0">
              <a:latin typeface="微软雅黑" panose="020B0503020204020204" pitchFamily="34" charset="-122"/>
              <a:ea typeface="微软雅黑" panose="020B0503020204020204" pitchFamily="34" charset="-122"/>
            </a:rPr>
            <a:t>。</a:t>
          </a:r>
          <a:endParaRPr lang="zh-CN" altLang="en-US" sz="1500" kern="1200" dirty="0">
            <a:latin typeface="微软雅黑" panose="020B0503020204020204" pitchFamily="34" charset="-122"/>
            <a:ea typeface="微软雅黑" panose="020B0503020204020204" pitchFamily="34" charset="-122"/>
          </a:endParaRPr>
        </a:p>
      </dsp:txBody>
      <dsp:txXfrm>
        <a:off x="1795645" y="89118"/>
        <a:ext cx="6556192" cy="1782368"/>
      </dsp:txXfrm>
    </dsp:sp>
    <dsp:sp modelId="{E5C113F2-D1D8-444D-8C4C-29B41111CD20}">
      <dsp:nvSpPr>
        <dsp:cNvPr id="0" name=""/>
        <dsp:cNvSpPr/>
      </dsp:nvSpPr>
      <dsp:spPr>
        <a:xfrm>
          <a:off x="1670367" y="1871487"/>
          <a:ext cx="668147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836726-D7B7-4017-8474-947EA182D11E}">
      <dsp:nvSpPr>
        <dsp:cNvPr id="0" name=""/>
        <dsp:cNvSpPr/>
      </dsp:nvSpPr>
      <dsp:spPr>
        <a:xfrm>
          <a:off x="0" y="1962522"/>
          <a:ext cx="835183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C862AD-DED6-4177-AECC-50699982BE82}">
      <dsp:nvSpPr>
        <dsp:cNvPr id="0" name=""/>
        <dsp:cNvSpPr/>
      </dsp:nvSpPr>
      <dsp:spPr>
        <a:xfrm>
          <a:off x="0" y="1962522"/>
          <a:ext cx="1670367" cy="196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zh-CN" sz="2900" kern="1200" dirty="0">
              <a:latin typeface="微软雅黑" panose="020B0503020204020204" pitchFamily="34" charset="-122"/>
              <a:ea typeface="微软雅黑" panose="020B0503020204020204" pitchFamily="34" charset="-122"/>
            </a:rPr>
            <a:t>专业服务机器人</a:t>
          </a:r>
          <a:endParaRPr lang="zh-CN" altLang="en-US" sz="2900" kern="1200" dirty="0">
            <a:latin typeface="微软雅黑" panose="020B0503020204020204" pitchFamily="34" charset="-122"/>
            <a:ea typeface="微软雅黑" panose="020B0503020204020204" pitchFamily="34" charset="-122"/>
          </a:endParaRPr>
        </a:p>
      </dsp:txBody>
      <dsp:txXfrm>
        <a:off x="0" y="1962522"/>
        <a:ext cx="1670367" cy="1962522"/>
      </dsp:txXfrm>
    </dsp:sp>
    <dsp:sp modelId="{826A3E14-6EA5-4073-9518-D47F7A7BDA71}">
      <dsp:nvSpPr>
        <dsp:cNvPr id="0" name=""/>
        <dsp:cNvSpPr/>
      </dsp:nvSpPr>
      <dsp:spPr>
        <a:xfrm>
          <a:off x="1795645" y="2051640"/>
          <a:ext cx="6556192" cy="1782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latin typeface="微软雅黑" panose="020B0503020204020204" pitchFamily="34" charset="-122"/>
              <a:ea typeface="微软雅黑" panose="020B0503020204020204" pitchFamily="34" charset="-122"/>
            </a:rPr>
            <a:t>2015</a:t>
          </a:r>
          <a:r>
            <a:rPr lang="zh-CN" sz="1500" kern="1200" dirty="0">
              <a:latin typeface="微软雅黑" panose="020B0503020204020204" pitchFamily="34" charset="-122"/>
              <a:ea typeface="微软雅黑" panose="020B0503020204020204" pitchFamily="34" charset="-122"/>
            </a:rPr>
            <a:t>年全球专业服务机器人的销量已经达到</a:t>
          </a:r>
          <a:r>
            <a:rPr lang="en-US" altLang="zh-CN" sz="1500" kern="1200" dirty="0">
              <a:latin typeface="微软雅黑" panose="020B0503020204020204" pitchFamily="34" charset="-122"/>
              <a:ea typeface="微软雅黑" panose="020B0503020204020204" pitchFamily="34" charset="-122"/>
            </a:rPr>
            <a:t>4.1</a:t>
          </a:r>
          <a:r>
            <a:rPr lang="zh-CN" altLang="en-US" sz="1500" kern="1200" dirty="0">
              <a:latin typeface="微软雅黑" panose="020B0503020204020204" pitchFamily="34" charset="-122"/>
              <a:ea typeface="微软雅黑" panose="020B0503020204020204" pitchFamily="34" charset="-122"/>
            </a:rPr>
            <a:t>万</a:t>
          </a:r>
          <a:r>
            <a:rPr lang="zh-CN" sz="1500" kern="1200" dirty="0">
              <a:latin typeface="微软雅黑" panose="020B0503020204020204" pitchFamily="34" charset="-122"/>
              <a:ea typeface="微软雅黑" panose="020B0503020204020204" pitchFamily="34" charset="-122"/>
            </a:rPr>
            <a:t>台，</a:t>
          </a:r>
          <a:r>
            <a:rPr lang="zh-CN" altLang="en-US" sz="1500" kern="1200" dirty="0">
              <a:latin typeface="微软雅黑" panose="020B0503020204020204" pitchFamily="34" charset="-122"/>
              <a:ea typeface="微软雅黑" panose="020B0503020204020204" pitchFamily="34" charset="-122"/>
            </a:rPr>
            <a:t>同比增长</a:t>
          </a:r>
          <a:r>
            <a:rPr lang="en-US" altLang="zh-CN" sz="1500" kern="1200" dirty="0">
              <a:latin typeface="微软雅黑" panose="020B0503020204020204" pitchFamily="34" charset="-122"/>
              <a:ea typeface="微软雅黑" panose="020B0503020204020204" pitchFamily="34" charset="-122"/>
            </a:rPr>
            <a:t>25%</a:t>
          </a:r>
          <a:r>
            <a:rPr lang="zh-CN" altLang="en-US" sz="1500" kern="1200" dirty="0">
              <a:latin typeface="微软雅黑" panose="020B0503020204020204" pitchFamily="34" charset="-122"/>
              <a:ea typeface="微软雅黑" panose="020B0503020204020204" pitchFamily="34" charset="-122"/>
            </a:rPr>
            <a:t>，</a:t>
          </a:r>
          <a:r>
            <a:rPr lang="zh-CN" sz="1500" kern="1200" dirty="0">
              <a:latin typeface="微软雅黑" panose="020B0503020204020204" pitchFamily="34" charset="-122"/>
              <a:ea typeface="微软雅黑" panose="020B0503020204020204" pitchFamily="34" charset="-122"/>
            </a:rPr>
            <a:t>销售额达到</a:t>
          </a:r>
          <a:r>
            <a:rPr lang="en-US" sz="1500" kern="1200" dirty="0">
              <a:latin typeface="微软雅黑" panose="020B0503020204020204" pitchFamily="34" charset="-122"/>
              <a:ea typeface="微软雅黑" panose="020B0503020204020204" pitchFamily="34" charset="-122"/>
            </a:rPr>
            <a:t>37.7</a:t>
          </a:r>
          <a:r>
            <a:rPr lang="zh-CN" sz="1500" kern="1200" dirty="0">
              <a:latin typeface="微软雅黑" panose="020B0503020204020204" pitchFamily="34" charset="-122"/>
              <a:ea typeface="微软雅黑" panose="020B0503020204020204" pitchFamily="34" charset="-122"/>
            </a:rPr>
            <a:t>亿美元。</a:t>
          </a:r>
          <a:endParaRPr lang="en-US" altLang="zh-CN" sz="1500" kern="1200" dirty="0">
            <a:latin typeface="微软雅黑" panose="020B0503020204020204" pitchFamily="34" charset="-122"/>
            <a:ea typeface="微软雅黑" panose="020B0503020204020204" pitchFamily="34" charset="-122"/>
          </a:endParaRPr>
        </a:p>
        <a:p>
          <a:pPr lvl="0" algn="l" defTabSz="666750">
            <a:lnSpc>
              <a:spcPct val="90000"/>
            </a:lnSpc>
            <a:spcBef>
              <a:spcPct val="0"/>
            </a:spcBef>
            <a:spcAft>
              <a:spcPct val="35000"/>
            </a:spcAft>
          </a:pPr>
          <a:r>
            <a:rPr lang="zh-CN" sz="1500" kern="1200" dirty="0">
              <a:latin typeface="微软雅黑" panose="020B0503020204020204" pitchFamily="34" charset="-122"/>
              <a:ea typeface="微软雅黑" panose="020B0503020204020204" pitchFamily="34" charset="-122"/>
            </a:rPr>
            <a:t>其中，防卫、救援机器人销售量达到</a:t>
          </a:r>
          <a:r>
            <a:rPr lang="en-US" altLang="zh-CN" sz="1500" kern="1200" dirty="0">
              <a:latin typeface="微软雅黑" panose="020B0503020204020204" pitchFamily="34" charset="-122"/>
              <a:ea typeface="微软雅黑" panose="020B0503020204020204" pitchFamily="34" charset="-122"/>
            </a:rPr>
            <a:t>1.1</a:t>
          </a:r>
          <a:r>
            <a:rPr lang="zh-CN" altLang="en-US" sz="1500" kern="1200" dirty="0">
              <a:latin typeface="微软雅黑" panose="020B0503020204020204" pitchFamily="34" charset="-122"/>
              <a:ea typeface="微软雅黑" panose="020B0503020204020204" pitchFamily="34" charset="-122"/>
            </a:rPr>
            <a:t>万</a:t>
          </a:r>
          <a:r>
            <a:rPr lang="zh-CN" sz="1500" kern="1200" dirty="0">
              <a:latin typeface="微软雅黑" panose="020B0503020204020204" pitchFamily="34" charset="-122"/>
              <a:ea typeface="微软雅黑" panose="020B0503020204020204" pitchFamily="34" charset="-122"/>
            </a:rPr>
            <a:t>台</a:t>
          </a:r>
          <a:r>
            <a:rPr lang="zh-CN" altLang="en-US" sz="1500" kern="1200" dirty="0">
              <a:latin typeface="微软雅黑" panose="020B0503020204020204" pitchFamily="34" charset="-122"/>
              <a:ea typeface="微软雅黑" panose="020B0503020204020204" pitchFamily="34" charset="-122"/>
            </a:rPr>
            <a:t>，</a:t>
          </a:r>
          <a:r>
            <a:rPr lang="zh-CN" sz="1500" kern="1200" dirty="0">
              <a:latin typeface="微软雅黑" panose="020B0503020204020204" pitchFamily="34" charset="-122"/>
              <a:ea typeface="微软雅黑" panose="020B0503020204020204" pitchFamily="34" charset="-122"/>
            </a:rPr>
            <a:t>专业领域用机器人销量达到</a:t>
          </a:r>
          <a:r>
            <a:rPr lang="en-US" sz="1500" kern="1200" dirty="0">
              <a:latin typeface="微软雅黑" panose="020B0503020204020204" pitchFamily="34" charset="-122"/>
              <a:ea typeface="微软雅黑" panose="020B0503020204020204" pitchFamily="34" charset="-122"/>
            </a:rPr>
            <a:t>6440</a:t>
          </a:r>
          <a:r>
            <a:rPr lang="zh-CN" sz="1500" kern="1200" dirty="0">
              <a:latin typeface="微软雅黑" panose="020B0503020204020204" pitchFamily="34" charset="-122"/>
              <a:ea typeface="微软雅黑" panose="020B0503020204020204" pitchFamily="34" charset="-122"/>
            </a:rPr>
            <a:t>台，物流机器人销量达到</a:t>
          </a:r>
          <a:r>
            <a:rPr lang="en-US" altLang="zh-CN" sz="1500" kern="1200" dirty="0">
              <a:latin typeface="微软雅黑" panose="020B0503020204020204" pitchFamily="34" charset="-122"/>
              <a:ea typeface="微软雅黑" panose="020B0503020204020204" pitchFamily="34" charset="-122"/>
            </a:rPr>
            <a:t>1.9</a:t>
          </a:r>
          <a:r>
            <a:rPr lang="zh-CN" altLang="en-US" sz="1500" kern="1200" dirty="0">
              <a:latin typeface="微软雅黑" panose="020B0503020204020204" pitchFamily="34" charset="-122"/>
              <a:ea typeface="微软雅黑" panose="020B0503020204020204" pitchFamily="34" charset="-122"/>
            </a:rPr>
            <a:t>万</a:t>
          </a:r>
          <a:r>
            <a:rPr lang="zh-CN" sz="1500" kern="1200" dirty="0">
              <a:latin typeface="微软雅黑" panose="020B0503020204020204" pitchFamily="34" charset="-122"/>
              <a:ea typeface="微软雅黑" panose="020B0503020204020204" pitchFamily="34" charset="-122"/>
            </a:rPr>
            <a:t>台，医疗机器人销量约</a:t>
          </a:r>
          <a:r>
            <a:rPr lang="en-US" sz="1500" kern="1200" dirty="0">
              <a:latin typeface="微软雅黑" panose="020B0503020204020204" pitchFamily="34" charset="-122"/>
              <a:ea typeface="微软雅黑" panose="020B0503020204020204" pitchFamily="34" charset="-122"/>
            </a:rPr>
            <a:t>1324</a:t>
          </a:r>
          <a:r>
            <a:rPr lang="zh-CN" sz="1500" kern="1200" dirty="0">
              <a:latin typeface="微软雅黑" panose="020B0503020204020204" pitchFamily="34" charset="-122"/>
              <a:ea typeface="微软雅黑" panose="020B0503020204020204" pitchFamily="34" charset="-122"/>
            </a:rPr>
            <a:t>台。</a:t>
          </a:r>
          <a:r>
            <a:rPr lang="zh-CN" altLang="en-US" sz="1500" kern="1200" dirty="0">
              <a:latin typeface="微软雅黑" panose="020B0503020204020204" pitchFamily="34" charset="-122"/>
              <a:ea typeface="微软雅黑" panose="020B0503020204020204" pitchFamily="34" charset="-122"/>
            </a:rPr>
            <a:t>物流机器人增长最快，同比增长</a:t>
          </a:r>
          <a:r>
            <a:rPr lang="en-US" altLang="zh-CN" sz="1500" kern="1200" dirty="0">
              <a:latin typeface="微软雅黑" panose="020B0503020204020204" pitchFamily="34" charset="-122"/>
              <a:ea typeface="微软雅黑" panose="020B0503020204020204" pitchFamily="34" charset="-122"/>
            </a:rPr>
            <a:t>50%</a:t>
          </a:r>
          <a:r>
            <a:rPr lang="zh-CN" altLang="en-US" sz="1500" kern="1200" dirty="0">
              <a:latin typeface="微软雅黑" panose="020B0503020204020204" pitchFamily="34" charset="-122"/>
              <a:ea typeface="微软雅黑" panose="020B0503020204020204" pitchFamily="34" charset="-122"/>
            </a:rPr>
            <a:t>。</a:t>
          </a:r>
        </a:p>
      </dsp:txBody>
      <dsp:txXfrm>
        <a:off x="1795645" y="2051640"/>
        <a:ext cx="6556192" cy="1782368"/>
      </dsp:txXfrm>
    </dsp:sp>
    <dsp:sp modelId="{C5D255C7-068E-44BC-8B7F-E350B6F8D3AF}">
      <dsp:nvSpPr>
        <dsp:cNvPr id="0" name=""/>
        <dsp:cNvSpPr/>
      </dsp:nvSpPr>
      <dsp:spPr>
        <a:xfrm>
          <a:off x="1670367" y="3834009"/>
          <a:ext cx="668147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hdr" sz="quarter"/>
          </p:nvPr>
        </p:nvSpPr>
        <p:spPr>
          <a:xfrm>
            <a:off x="0" y="0"/>
            <a:ext cx="2971800" cy="457200"/>
          </a:xfrm>
          <a:prstGeom prst="rect">
            <a:avLst/>
          </a:prstGeom>
          <a:noFill/>
          <a:ln w="9525">
            <a:noFill/>
            <a:miter/>
          </a:ln>
        </p:spPr>
        <p:txBody>
          <a:bodyPr/>
          <a:lstStyle>
            <a:lvl1pPr>
              <a:buFont typeface="Arial" panose="020B0604020202020204" pitchFamily="34" charset="0"/>
              <a:buNone/>
              <a:defRPr sz="1200" noProof="1">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p:cNvSpPr>
          <p:nvPr>
            <p:ph type="dt" idx="1"/>
          </p:nvPr>
        </p:nvSpPr>
        <p:spPr>
          <a:xfrm>
            <a:off x="3884613" y="0"/>
            <a:ext cx="2971800" cy="457200"/>
          </a:xfrm>
          <a:prstGeom prst="rect">
            <a:avLst/>
          </a:prstGeom>
          <a:noFill/>
          <a:ln w="9525">
            <a:noFill/>
            <a:miter/>
          </a:ln>
        </p:spPr>
        <p:txBody>
          <a:bodyPr/>
          <a:lstStyle>
            <a:lvl1pPr algn="r">
              <a:buFont typeface="Arial" panose="020B0604020202020204" pitchFamily="34" charset="0"/>
              <a:buNone/>
              <a:defRPr sz="1200" noProof="1">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6564" name="Rectangle 4"/>
          <p:cNvSpPr>
            <a:spLocks noGrp="1" noRot="1" noChangeAspect="1"/>
          </p:cNvSpPr>
          <p:nvPr>
            <p:ph type="sldImg"/>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4294967295"/>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4" name="Rectangle 6"/>
          <p:cNvSpPr>
            <a:spLocks noGrp="1"/>
          </p:cNvSpPr>
          <p:nvPr>
            <p:ph type="ftr" sz="quarter" idx="4"/>
          </p:nvPr>
        </p:nvSpPr>
        <p:spPr>
          <a:xfrm>
            <a:off x="0" y="8685213"/>
            <a:ext cx="2971800" cy="457200"/>
          </a:xfrm>
          <a:prstGeom prst="rect">
            <a:avLst/>
          </a:prstGeom>
          <a:noFill/>
          <a:ln w="9525">
            <a:noFill/>
            <a:miter/>
          </a:ln>
        </p:spPr>
        <p:txBody>
          <a:bodyPr anchor="b"/>
          <a:lstStyle>
            <a:lvl1pPr>
              <a:buFont typeface="Arial" panose="020B0604020202020204" pitchFamily="34" charset="0"/>
              <a:buNone/>
              <a:defRPr sz="1200" noProof="1">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p:cNvSpPr>
          <p:nvPr>
            <p:ph type="sldNum" sz="quarter" idx="5"/>
          </p:nvPr>
        </p:nvSpPr>
        <p:spPr>
          <a:xfrm>
            <a:off x="3884613" y="8685213"/>
            <a:ext cx="2971800" cy="457200"/>
          </a:xfrm>
          <a:prstGeom prst="rect">
            <a:avLst/>
          </a:prstGeom>
          <a:noFill/>
          <a:ln w="9525">
            <a:noFill/>
            <a:miter/>
          </a:ln>
        </p:spPr>
        <p:txBody>
          <a:bodyPr vert="horz" wrap="square" lIns="91440" tIns="45720" rIns="91440" bIns="45720" numCol="1" anchor="b" anchorCtr="0" compatLnSpc="1"/>
          <a:lstStyle/>
          <a:p>
            <a:pPr lvl="0" algn="r" eaLnBrk="1" hangingPunct="1"/>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1pPr>
    <a:lvl2pPr marL="457200" lvl="1"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2pPr>
    <a:lvl3pPr marL="914400" lvl="2"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3pPr>
    <a:lvl4pPr marL="1371600" lvl="3"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4pPr>
    <a:lvl5pPr marL="1828800" lvl="4"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5pPr>
    <a:lvl6pPr marL="2286000" lvl="5"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dirty="0">
                <a:latin typeface="Garamond" panose="02020404030301010803" pitchFamily="18" charset="0"/>
              </a:rPr>
            </a:fld>
            <a:endParaRPr lang="zh-CN" altLang="en-US" sz="1400" dirty="0">
              <a:latin typeface="Garamond" panose="02020404030301010803"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dirty="0">
                <a:latin typeface="Garamond" panose="02020404030301010803" pitchFamily="18" charset="0"/>
              </a:rPr>
            </a:fld>
            <a:endParaRPr lang="zh-CN" altLang="en-US" sz="1400" dirty="0">
              <a:latin typeface="Garamond" panose="02020404030301010803"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4013" y="228600"/>
            <a:ext cx="2135188" cy="587057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298450" y="228600"/>
            <a:ext cx="6281784" cy="587057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dirty="0">
                <a:latin typeface="Garamond" panose="02020404030301010803" pitchFamily="18" charset="0"/>
              </a:rPr>
            </a:fld>
            <a:endParaRPr lang="zh-CN" altLang="en-US" sz="1400" dirty="0">
              <a:latin typeface="Garamond" panose="02020404030301010803"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6146" name="Rectangle 19"/>
          <p:cNvSpPr/>
          <p:nvPr/>
        </p:nvSpPr>
        <p:spPr>
          <a:xfrm>
            <a:off x="6588125" y="3986213"/>
            <a:ext cx="2098675" cy="741362"/>
          </a:xfrm>
          <a:prstGeom prst="rect">
            <a:avLst/>
          </a:prstGeom>
          <a:solidFill>
            <a:srgbClr val="CBCBCB"/>
          </a:solidFill>
          <a:ln w="9525">
            <a:noFill/>
          </a:ln>
        </p:spPr>
        <p:txBody>
          <a:bodyPr wrap="none" anchor="ctr"/>
          <a:lstStyle/>
          <a:p>
            <a:pPr lvl="0" algn="ctr" eaLnBrk="1" hangingPunct="1"/>
            <a:endParaRPr lang="en-GB" altLang="zh-CN" sz="2400" dirty="0">
              <a:solidFill>
                <a:srgbClr val="000000"/>
              </a:solidFill>
              <a:latin typeface="Times New Roman" panose="02020603050405020304" pitchFamily="18" charset="0"/>
            </a:endParaRPr>
          </a:p>
        </p:txBody>
      </p:sp>
      <p:sp>
        <p:nvSpPr>
          <p:cNvPr id="6147" name="Rectangle 18"/>
          <p:cNvSpPr/>
          <p:nvPr/>
        </p:nvSpPr>
        <p:spPr>
          <a:xfrm>
            <a:off x="228600" y="3976688"/>
            <a:ext cx="1752600" cy="749300"/>
          </a:xfrm>
          <a:prstGeom prst="rect">
            <a:avLst/>
          </a:prstGeom>
          <a:solidFill>
            <a:srgbClr val="CBCBCB"/>
          </a:solidFill>
          <a:ln w="9525">
            <a:noFill/>
          </a:ln>
        </p:spPr>
        <p:txBody>
          <a:bodyPr wrap="none" anchor="ctr"/>
          <a:lstStyle/>
          <a:p>
            <a:pPr lvl="0" algn="ctr" eaLnBrk="1" hangingPunct="1"/>
            <a:endParaRPr lang="en-GB" altLang="zh-CN" sz="2400" dirty="0">
              <a:solidFill>
                <a:srgbClr val="000000"/>
              </a:solidFill>
              <a:latin typeface="Times New Roman" panose="02020603050405020304" pitchFamily="18" charset="0"/>
            </a:endParaRPr>
          </a:p>
        </p:txBody>
      </p:sp>
      <p:sp>
        <p:nvSpPr>
          <p:cNvPr id="6148" name="Line 5"/>
          <p:cNvSpPr/>
          <p:nvPr/>
        </p:nvSpPr>
        <p:spPr>
          <a:xfrm>
            <a:off x="8893175" y="-9525"/>
            <a:ext cx="0" cy="4732338"/>
          </a:xfrm>
          <a:prstGeom prst="line">
            <a:avLst/>
          </a:prstGeom>
          <a:ln w="19050" cap="flat" cmpd="sng">
            <a:solidFill>
              <a:schemeClr val="accent1"/>
            </a:solidFill>
            <a:prstDash val="solid"/>
            <a:headEnd type="none" w="med" len="med"/>
            <a:tailEnd type="none" w="med" len="med"/>
          </a:ln>
        </p:spPr>
      </p:sp>
      <p:sp>
        <p:nvSpPr>
          <p:cNvPr id="6149" name="Line 6"/>
          <p:cNvSpPr/>
          <p:nvPr/>
        </p:nvSpPr>
        <p:spPr>
          <a:xfrm flipV="1">
            <a:off x="236538" y="-19050"/>
            <a:ext cx="0" cy="4740275"/>
          </a:xfrm>
          <a:prstGeom prst="line">
            <a:avLst/>
          </a:prstGeom>
          <a:ln w="19050" cap="flat" cmpd="sng">
            <a:solidFill>
              <a:schemeClr val="accent1"/>
            </a:solidFill>
            <a:prstDash val="solid"/>
            <a:headEnd type="none" w="med" len="med"/>
            <a:tailEnd type="none" w="med" len="med"/>
          </a:ln>
        </p:spPr>
      </p:sp>
      <p:sp>
        <p:nvSpPr>
          <p:cNvPr id="6150" name="Line 7"/>
          <p:cNvSpPr/>
          <p:nvPr/>
        </p:nvSpPr>
        <p:spPr>
          <a:xfrm>
            <a:off x="0" y="4724400"/>
            <a:ext cx="9144000" cy="0"/>
          </a:xfrm>
          <a:prstGeom prst="line">
            <a:avLst/>
          </a:prstGeom>
          <a:ln w="19050" cap="flat" cmpd="sng">
            <a:solidFill>
              <a:schemeClr val="accent1"/>
            </a:solidFill>
            <a:prstDash val="solid"/>
            <a:headEnd type="none" w="med" len="med"/>
            <a:tailEnd type="none" w="med" len="med"/>
          </a:ln>
        </p:spPr>
      </p:sp>
      <p:sp>
        <p:nvSpPr>
          <p:cNvPr id="6151" name="Line 11"/>
          <p:cNvSpPr/>
          <p:nvPr/>
        </p:nvSpPr>
        <p:spPr>
          <a:xfrm>
            <a:off x="6584950" y="3989388"/>
            <a:ext cx="0" cy="2849562"/>
          </a:xfrm>
          <a:prstGeom prst="line">
            <a:avLst/>
          </a:prstGeom>
          <a:ln w="19050" cap="flat" cmpd="sng">
            <a:solidFill>
              <a:schemeClr val="accent1"/>
            </a:solidFill>
            <a:prstDash val="solid"/>
            <a:headEnd type="none" w="med" len="med"/>
            <a:tailEnd type="none" w="med" len="med"/>
          </a:ln>
        </p:spPr>
      </p:sp>
      <p:sp>
        <p:nvSpPr>
          <p:cNvPr id="6152" name="Line 12"/>
          <p:cNvSpPr/>
          <p:nvPr/>
        </p:nvSpPr>
        <p:spPr>
          <a:xfrm>
            <a:off x="0" y="3984625"/>
            <a:ext cx="9144000" cy="0"/>
          </a:xfrm>
          <a:prstGeom prst="line">
            <a:avLst/>
          </a:prstGeom>
          <a:ln w="19050" cap="flat" cmpd="sng">
            <a:solidFill>
              <a:schemeClr val="accent1"/>
            </a:solidFill>
            <a:prstDash val="solid"/>
            <a:headEnd type="none" w="med" len="med"/>
            <a:tailEnd type="none" w="med" len="med"/>
          </a:ln>
        </p:spPr>
      </p:sp>
      <p:sp>
        <p:nvSpPr>
          <p:cNvPr id="6153" name="Rectangle 15"/>
          <p:cNvSpPr/>
          <p:nvPr/>
        </p:nvSpPr>
        <p:spPr>
          <a:xfrm>
            <a:off x="1828800" y="3990975"/>
            <a:ext cx="1752600" cy="733425"/>
          </a:xfrm>
          <a:prstGeom prst="rect">
            <a:avLst/>
          </a:prstGeom>
          <a:solidFill>
            <a:schemeClr val="accent1"/>
          </a:solidFill>
          <a:ln w="12700" cap="flat" cmpd="sng">
            <a:solidFill>
              <a:schemeClr val="accent1"/>
            </a:solidFill>
            <a:prstDash val="solid"/>
            <a:miter/>
            <a:headEnd type="none" w="med" len="med"/>
            <a:tailEnd type="none" w="med" len="med"/>
          </a:ln>
        </p:spPr>
        <p:txBody>
          <a:bodyPr wrap="none" lIns="92075" tIns="0" rIns="92075" bIns="0" anchor="ctr"/>
          <a:lstStyle/>
          <a:p>
            <a:pPr lvl="0" eaLnBrk="1" hangingPunct="1">
              <a:spcBef>
                <a:spcPct val="40000"/>
              </a:spcBef>
              <a:buClr>
                <a:srgbClr val="5C65C2"/>
              </a:buClr>
              <a:buSzPct val="80000"/>
              <a:buFont typeface="Wingdings" panose="05000000000000000000" pitchFamily="2" charset="2"/>
              <a:buChar char="n"/>
            </a:pPr>
            <a:endParaRPr lang="zh-CN" altLang="en-US" dirty="0">
              <a:solidFill>
                <a:srgbClr val="000000"/>
              </a:solidFill>
            </a:endParaRPr>
          </a:p>
        </p:txBody>
      </p:sp>
      <p:sp>
        <p:nvSpPr>
          <p:cNvPr id="6154" name="Line 23"/>
          <p:cNvSpPr/>
          <p:nvPr/>
        </p:nvSpPr>
        <p:spPr>
          <a:xfrm>
            <a:off x="8686800" y="3986213"/>
            <a:ext cx="0" cy="741362"/>
          </a:xfrm>
          <a:prstGeom prst="line">
            <a:avLst/>
          </a:prstGeom>
          <a:ln w="19050" cap="flat" cmpd="sng">
            <a:solidFill>
              <a:schemeClr val="accent1"/>
            </a:solidFill>
            <a:prstDash val="solid"/>
            <a:headEnd type="none" w="med" len="med"/>
            <a:tailEnd type="none" w="med" len="med"/>
          </a:ln>
        </p:spPr>
      </p:sp>
      <p:sp>
        <p:nvSpPr>
          <p:cNvPr id="6155" name="Line 26"/>
          <p:cNvSpPr/>
          <p:nvPr/>
        </p:nvSpPr>
        <p:spPr>
          <a:xfrm flipH="1">
            <a:off x="238125" y="1268413"/>
            <a:ext cx="8905875" cy="7937"/>
          </a:xfrm>
          <a:prstGeom prst="line">
            <a:avLst/>
          </a:prstGeom>
          <a:ln w="19050" cap="flat" cmpd="sng">
            <a:solidFill>
              <a:schemeClr val="accent1"/>
            </a:solidFill>
            <a:prstDash val="solid"/>
            <a:headEnd type="none" w="med" len="med"/>
            <a:tailEnd type="none" w="med" len="med"/>
          </a:ln>
        </p:spPr>
      </p:sp>
      <p:pic>
        <p:nvPicPr>
          <p:cNvPr id="6156" name="图片 18"/>
          <p:cNvPicPr>
            <a:picLocks noChangeAspect="1"/>
          </p:cNvPicPr>
          <p:nvPr userDrawn="1"/>
        </p:nvPicPr>
        <p:blipFill>
          <a:blip r:embed="rId2"/>
          <a:stretch>
            <a:fillRect/>
          </a:stretch>
        </p:blipFill>
        <p:spPr>
          <a:xfrm>
            <a:off x="7380288" y="44450"/>
            <a:ext cx="1577975" cy="1284288"/>
          </a:xfrm>
          <a:prstGeom prst="rect">
            <a:avLst/>
          </a:prstGeom>
          <a:noFill/>
          <a:ln w="9525">
            <a:noFill/>
          </a:ln>
        </p:spPr>
      </p:pic>
      <p:sp>
        <p:nvSpPr>
          <p:cNvPr id="4099" name="Rectangle 3"/>
          <p:cNvSpPr>
            <a:spLocks noGrp="1" noChangeArrowheads="1"/>
          </p:cNvSpPr>
          <p:nvPr>
            <p:ph type="ctrTitle"/>
          </p:nvPr>
        </p:nvSpPr>
        <p:spPr>
          <a:xfrm>
            <a:off x="323850" y="1285860"/>
            <a:ext cx="8496300" cy="2714644"/>
          </a:xfrm>
        </p:spPr>
        <p:txBody>
          <a:bodyPr anchor="ctr"/>
          <a:lstStyle>
            <a:lvl1pPr algn="ctr">
              <a:defRPr sz="3600"/>
            </a:lvl1pPr>
          </a:lstStyle>
          <a:p>
            <a:r>
              <a:rPr lang="zh-CN" altLang="en-US" noProof="1"/>
              <a:t>单击此处编辑母版标题样式</a:t>
            </a:r>
            <a:endParaRPr lang="en-US" altLang="sv-SE" noProof="1"/>
          </a:p>
        </p:txBody>
      </p:sp>
      <p:sp>
        <p:nvSpPr>
          <p:cNvPr id="4100" name="Rectangle 4"/>
          <p:cNvSpPr>
            <a:spLocks noGrp="1" noChangeArrowheads="1"/>
          </p:cNvSpPr>
          <p:nvPr>
            <p:ph type="subTitle" idx="1"/>
          </p:nvPr>
        </p:nvSpPr>
        <p:spPr>
          <a:xfrm>
            <a:off x="323850" y="4857760"/>
            <a:ext cx="3533770" cy="1214446"/>
          </a:xfrm>
        </p:spPr>
        <p:txBody>
          <a:bodyPr/>
          <a:lstStyle>
            <a:lvl1pPr marL="0" indent="0" algn="l">
              <a:buFont typeface="Wingdings" panose="05000000000000000000" pitchFamily="2" charset="2"/>
              <a:buNone/>
              <a:defRPr sz="2000">
                <a:ea typeface="黑体" panose="02010600030101010101" pitchFamily="2" charset="-122"/>
              </a:defRPr>
            </a:lvl1pPr>
          </a:lstStyle>
          <a:p>
            <a:r>
              <a:rPr lang="zh-CN" altLang="en-US" noProof="1"/>
              <a:t>单击此处编辑母版副标题样式</a:t>
            </a:r>
            <a:endParaRPr lang="en-US" altLang="sv-SE" noProof="1"/>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atin typeface="微软雅黑" panose="020B0503020204020204" pitchFamily="34" charset="-122"/>
                <a:ea typeface="微软雅黑" panose="020B0503020204020204" pitchFamily="34" charset="-122"/>
              </a:defRPr>
            </a:lvl1p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lvl1pPr>
              <a:defRPr sz="2400" baseline="0">
                <a:latin typeface="微软雅黑" panose="020B0503020204020204" pitchFamily="34" charset="-122"/>
                <a:ea typeface="微软雅黑" panose="020B0503020204020204" pitchFamily="34" charset="-122"/>
              </a:defRPr>
            </a:lvl1pPr>
            <a:lvl2pPr>
              <a:defRPr sz="2000" baseline="0">
                <a:latin typeface="微软雅黑" panose="020B0503020204020204" pitchFamily="34" charset="-122"/>
                <a:ea typeface="微软雅黑" panose="020B0503020204020204" pitchFamily="34" charset="-122"/>
              </a:defRPr>
            </a:lvl2pPr>
            <a:lvl3pPr>
              <a:defRPr sz="1400" baseline="0">
                <a:latin typeface="微软雅黑" panose="020B0503020204020204" pitchFamily="34" charset="-122"/>
                <a:ea typeface="微软雅黑" panose="020B0503020204020204" pitchFamily="34" charset="-122"/>
              </a:defRPr>
            </a:lvl3pPr>
            <a:lvl4pPr>
              <a:defRPr sz="1400" baseline="0">
                <a:latin typeface="微软雅黑" panose="020B0503020204020204" pitchFamily="34" charset="-122"/>
                <a:ea typeface="微软雅黑" panose="020B0503020204020204" pitchFamily="34" charset="-122"/>
              </a:defRPr>
            </a:lvl4pPr>
            <a:lvl5pPr>
              <a:defRPr sz="1400" baseline="0">
                <a:latin typeface="微软雅黑" panose="020B0503020204020204" pitchFamily="34" charset="-122"/>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55686"/>
          </a:xfrm>
        </p:spPr>
        <p:txBody>
          <a:bodyPr/>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40000"/>
              </a:spcBef>
              <a:spcAft>
                <a:spcPct val="0"/>
              </a:spcAft>
              <a:buClr>
                <a:schemeClr val="accent1"/>
              </a:buClr>
              <a:buSzPct val="80000"/>
              <a:buFont typeface="Wingdings" panose="05000000000000000000" pitchFamily="2" charset="2"/>
              <a:buNone/>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228600"/>
            <a:ext cx="2044700" cy="5257800"/>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381000" y="228600"/>
            <a:ext cx="5981700" cy="5257800"/>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06400" y="228600"/>
            <a:ext cx="7772400" cy="533400"/>
          </a:xfrm>
        </p:spPr>
        <p:txBody>
          <a:bodyPr/>
          <a:lstStyle>
            <a:lvl1pPr>
              <a:defRPr sz="2400">
                <a:latin typeface="宋体" panose="02010600030101010101" pitchFamily="2" charset="-122"/>
                <a:ea typeface="宋体" panose="02010600030101010101" pitchFamily="2" charset="-122"/>
              </a:defRPr>
            </a:lvl1pPr>
          </a:lstStyle>
          <a:p>
            <a:r>
              <a:rPr lang="zh-CN" altLang="en-US" noProof="1"/>
              <a:t>单击此处编辑母版标题样式</a:t>
            </a:r>
            <a:endParaRPr lang="zh-CN" altLang="en-US" noProof="1"/>
          </a:p>
        </p:txBody>
      </p:sp>
      <p:sp>
        <p:nvSpPr>
          <p:cNvPr id="3" name="文本占位符 2"/>
          <p:cNvSpPr>
            <a:spLocks noGrp="1"/>
          </p:cNvSpPr>
          <p:nvPr>
            <p:ph type="body" sz="half" idx="1"/>
          </p:nvPr>
        </p:nvSpPr>
        <p:spPr>
          <a:xfrm>
            <a:off x="381000" y="1143000"/>
            <a:ext cx="4013200" cy="43434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546600" y="1143000"/>
            <a:ext cx="4013200" cy="43434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dirty="0">
                <a:latin typeface="Garamond" panose="02020404030301010803" pitchFamily="18" charset="0"/>
              </a:rPr>
            </a:fld>
            <a:endParaRPr lang="zh-CN" altLang="en-US" sz="1400" dirty="0">
              <a:latin typeface="Garamond" panose="02020404030301010803"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06400" y="228600"/>
            <a:ext cx="7772400" cy="533400"/>
          </a:xfrm>
        </p:spPr>
        <p:txBody>
          <a:bodyPr/>
          <a:lstStyle>
            <a:lvl1pPr>
              <a:defRPr sz="2400">
                <a:latin typeface="宋体" panose="02010600030101010101" pitchFamily="2" charset="-122"/>
                <a:ea typeface="宋体" panose="02010600030101010101" pitchFamily="2" charset="-122"/>
              </a:defRPr>
            </a:lvl1pPr>
          </a:lstStyle>
          <a:p>
            <a:r>
              <a:rPr lang="zh-CN" altLang="en-US" noProof="1"/>
              <a:t>单击此处编辑母版标题样式</a:t>
            </a:r>
            <a:endParaRPr lang="zh-CN" altLang="en-US" noProof="1"/>
          </a:p>
        </p:txBody>
      </p:sp>
      <p:sp>
        <p:nvSpPr>
          <p:cNvPr id="3" name="表格占位符 2"/>
          <p:cNvSpPr>
            <a:spLocks noGrp="1"/>
          </p:cNvSpPr>
          <p:nvPr>
            <p:ph type="tbl" idx="1" hasCustomPrompt="1"/>
          </p:nvPr>
        </p:nvSpPr>
        <p:spPr>
          <a:xfrm>
            <a:off x="381000" y="1143000"/>
            <a:ext cx="8178800" cy="43434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40000"/>
              </a:spcBef>
              <a:spcAft>
                <a:spcPct val="0"/>
              </a:spcAft>
              <a:buClr>
                <a:schemeClr val="accent1"/>
              </a:buClr>
              <a:buSzPct val="80000"/>
              <a:buFont typeface="Wingdings" panose="05000000000000000000" pitchFamily="2" charset="2"/>
              <a:buChar char="n"/>
              <a:defRPr/>
            </a:pPr>
            <a:r>
              <a:rPr kumimoji="0" lang="zh-CN" altLang="en-US" sz="24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单击图标添加表格</a:t>
            </a:r>
            <a:endParaRPr kumimoji="0" lang="zh-CN" altLang="en-US" sz="24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06400" y="228600"/>
            <a:ext cx="7772400" cy="533400"/>
          </a:xfrm>
        </p:spPr>
        <p:txBody>
          <a:bodyPr/>
          <a:lstStyle>
            <a:lvl1pPr>
              <a:defRPr sz="2400">
                <a:latin typeface="宋体" panose="02010600030101010101" pitchFamily="2" charset="-122"/>
                <a:ea typeface="宋体" panose="02010600030101010101" pitchFamily="2" charset="-122"/>
              </a:defRPr>
            </a:lvl1pPr>
          </a:lstStyle>
          <a:p>
            <a:r>
              <a:rPr lang="zh-CN" altLang="en-US" noProof="1"/>
              <a:t>单击此处编辑母版标题样式</a:t>
            </a:r>
            <a:endParaRPr lang="zh-CN" altLang="en-US" noProof="1"/>
          </a:p>
        </p:txBody>
      </p:sp>
      <p:sp>
        <p:nvSpPr>
          <p:cNvPr id="3" name="文本占位符 2"/>
          <p:cNvSpPr>
            <a:spLocks noGrp="1"/>
          </p:cNvSpPr>
          <p:nvPr>
            <p:ph type="body" sz="half" idx="1"/>
          </p:nvPr>
        </p:nvSpPr>
        <p:spPr>
          <a:xfrm>
            <a:off x="381000" y="1143000"/>
            <a:ext cx="4013200" cy="43434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quarter" idx="2"/>
          </p:nvPr>
        </p:nvSpPr>
        <p:spPr>
          <a:xfrm>
            <a:off x="4546600" y="1143000"/>
            <a:ext cx="4013200" cy="20955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内容占位符 4"/>
          <p:cNvSpPr>
            <a:spLocks noGrp="1"/>
          </p:cNvSpPr>
          <p:nvPr>
            <p:ph sz="quarter" idx="3"/>
          </p:nvPr>
        </p:nvSpPr>
        <p:spPr>
          <a:xfrm>
            <a:off x="4546600" y="3390900"/>
            <a:ext cx="4013200" cy="20955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406400" y="228600"/>
            <a:ext cx="7772400" cy="533400"/>
          </a:xfrm>
        </p:spPr>
        <p:txBody>
          <a:bodyPr/>
          <a:lstStyle>
            <a:lvl1pPr>
              <a:defRPr sz="2400">
                <a:latin typeface="宋体" panose="02010600030101010101" pitchFamily="2" charset="-122"/>
                <a:ea typeface="宋体" panose="02010600030101010101" pitchFamily="2" charset="-122"/>
              </a:defRPr>
            </a:lvl1p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381000" y="1143000"/>
            <a:ext cx="8178800" cy="20955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381000" y="3390900"/>
            <a:ext cx="8178800" cy="20955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9" name="页脚占位符 3"/>
          <p:cNvSpPr>
            <a:spLocks noGrp="1"/>
          </p:cNvSpPr>
          <p:nvPr>
            <p:ph type="ftr" sz="quarter" idx="3"/>
          </p:nvPr>
        </p:nvSpPr>
        <p:spPr>
          <a:xfrm>
            <a:off x="0" y="4929188"/>
            <a:ext cx="357188" cy="1571625"/>
          </a:xfrm>
          <a:prstGeom prst="rect">
            <a:avLst/>
          </a:prstGeom>
        </p:spPr>
        <p:txBody>
          <a:bodyPr/>
          <a:lstStyle>
            <a:lvl1pPr fontAlgn="auto">
              <a:spcBef>
                <a:spcPts val="0"/>
              </a:spcBef>
              <a:spcAft>
                <a:spcPts val="0"/>
              </a:spcAft>
              <a:buFontTx/>
              <a:buNone/>
              <a:defRPr>
                <a:solidFill>
                  <a:srgbClr val="000000"/>
                </a:solidFill>
                <a:latin typeface="Arial" panose="020B0604020202020204"/>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10" name="灯片编号占位符 4"/>
          <p:cNvSpPr>
            <a:spLocks noGrp="1"/>
          </p:cNvSpPr>
          <p:nvPr>
            <p:ph type="sldNum" sz="quarter" idx="4"/>
          </p:nvPr>
        </p:nvSpPr>
        <p:spPr>
          <a:xfrm>
            <a:off x="0" y="6492875"/>
            <a:ext cx="357188" cy="365125"/>
          </a:xfrm>
          <a:prstGeom prst="rect">
            <a:avLst/>
          </a:prstGeom>
        </p:spPr>
        <p:txBody>
          <a:bodyPr vert="horz" wrap="square" lIns="91440" tIns="45720" rIns="91440" bIns="45720" numCol="1" anchor="t" anchorCtr="0" compatLnSpc="1"/>
          <a:lstStyle/>
          <a:p>
            <a:pPr lvl="0" algn="ctr" eaLnBrk="1" hangingPunct="1"/>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dirty="0">
                <a:latin typeface="Garamond" panose="02020404030301010803" pitchFamily="18" charset="0"/>
              </a:rPr>
            </a:fld>
            <a:endParaRPr lang="zh-CN" altLang="en-US" sz="1400" dirty="0">
              <a:latin typeface="Garamond" panose="02020404030301010803"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0"/>
            <a:ext cx="3995166" cy="449897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767834" y="1600200"/>
            <a:ext cx="3995166" cy="449897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zh-CN" altLang="en-US" sz="1400" dirty="0">
                <a:latin typeface="Garamond" panose="02020404030301010803" pitchFamily="18" charset="0"/>
              </a:rPr>
            </a:fld>
            <a:endParaRPr lang="zh-CN" altLang="en-US" sz="1400" dirty="0">
              <a:latin typeface="Garamond" panose="02020404030301010803"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29841" y="2505075"/>
            <a:ext cx="3868340"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29150" y="2505075"/>
            <a:ext cx="3887391"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algn="r" eaLnBrk="1" hangingPunct="1"/>
            <a:fld id="{9A0DB2DC-4C9A-4742-B13C-FB6460FD3503}" type="slidenum">
              <a:rPr lang="zh-CN" altLang="en-US" sz="1400" dirty="0">
                <a:latin typeface="Garamond" panose="02020404030301010803" pitchFamily="18" charset="0"/>
              </a:rPr>
            </a:fld>
            <a:endParaRPr lang="zh-CN" altLang="en-US" sz="1400" dirty="0">
              <a:latin typeface="Garamond" panose="02020404030301010803"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algn="r" eaLnBrk="1" hangingPunct="1"/>
            <a:fld id="{9A0DB2DC-4C9A-4742-B13C-FB6460FD3503}" type="slidenum">
              <a:rPr lang="zh-CN" altLang="en-US" sz="1400" dirty="0">
                <a:latin typeface="Garamond" panose="02020404030301010803" pitchFamily="18" charset="0"/>
              </a:rPr>
            </a:fld>
            <a:endParaRPr lang="zh-CN" altLang="en-US" sz="1400" dirty="0">
              <a:latin typeface="Garamond" panose="02020404030301010803"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algn="r" eaLnBrk="1" hangingPunct="1"/>
            <a:fld id="{9A0DB2DC-4C9A-4742-B13C-FB6460FD3503}" type="slidenum">
              <a:rPr lang="zh-CN" altLang="en-US" sz="1400" dirty="0">
                <a:latin typeface="Garamond" panose="02020404030301010803" pitchFamily="18" charset="0"/>
              </a:rPr>
            </a:fld>
            <a:endParaRPr lang="zh-CN" altLang="en-US" sz="1400" dirty="0">
              <a:latin typeface="Garamond" panose="02020404030301010803"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zh-CN" altLang="en-US" sz="1400" dirty="0">
                <a:latin typeface="Garamond" panose="02020404030301010803" pitchFamily="18" charset="0"/>
              </a:rPr>
            </a:fld>
            <a:endParaRPr lang="zh-CN" altLang="en-US" sz="1400" dirty="0">
              <a:latin typeface="Garamond" panose="02020404030301010803"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3887391" y="987425"/>
            <a:ext cx="4629150" cy="4873625"/>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zh-CN" altLang="en-US" sz="1400" dirty="0">
                <a:latin typeface="Garamond" panose="02020404030301010803" pitchFamily="18" charset="0"/>
              </a:rPr>
            </a:fld>
            <a:endParaRPr lang="zh-CN" altLang="en-US" sz="1400" dirty="0">
              <a:latin typeface="Garamond" panose="02020404030301010803"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组合 1025"/>
          <p:cNvGrpSpPr/>
          <p:nvPr/>
        </p:nvGrpSpPr>
        <p:grpSpPr>
          <a:xfrm>
            <a:off x="566738" y="0"/>
            <a:ext cx="7891462" cy="6821488"/>
            <a:chOff x="0" y="0"/>
            <a:chExt cx="4971" cy="4297"/>
          </a:xfrm>
        </p:grpSpPr>
        <p:sp>
          <p:nvSpPr>
            <p:cNvPr id="1132" name="Rectangle 3"/>
            <p:cNvSpPr/>
            <p:nvPr/>
          </p:nvSpPr>
          <p:spPr>
            <a:xfrm>
              <a:off x="35" y="0"/>
              <a:ext cx="21" cy="10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133" name="Freeform 4"/>
            <p:cNvSpPr>
              <a:spLocks noEditPoints="1"/>
            </p:cNvSpPr>
            <p:nvPr/>
          </p:nvSpPr>
          <p:spPr>
            <a:xfrm>
              <a:off x="35" y="202"/>
              <a:ext cx="21" cy="304"/>
            </a:xfrm>
            <a:custGeom>
              <a:avLst/>
              <a:gdLst/>
              <a:ahLst/>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4" name="Freeform 5"/>
            <p:cNvSpPr>
              <a:spLocks noEditPoints="1"/>
            </p:cNvSpPr>
            <p:nvPr/>
          </p:nvSpPr>
          <p:spPr>
            <a:xfrm>
              <a:off x="35" y="607"/>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5" name="Freeform 6"/>
            <p:cNvSpPr>
              <a:spLocks noEditPoints="1"/>
            </p:cNvSpPr>
            <p:nvPr/>
          </p:nvSpPr>
          <p:spPr>
            <a:xfrm>
              <a:off x="35" y="1011"/>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6" name="Freeform 7"/>
            <p:cNvSpPr>
              <a:spLocks noEditPoints="1"/>
            </p:cNvSpPr>
            <p:nvPr/>
          </p:nvSpPr>
          <p:spPr>
            <a:xfrm>
              <a:off x="35" y="1415"/>
              <a:ext cx="21" cy="304"/>
            </a:xfrm>
            <a:custGeom>
              <a:avLst/>
              <a:gdLst/>
              <a:ahLst/>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7" name="Freeform 8"/>
            <p:cNvSpPr>
              <a:spLocks noEditPoints="1"/>
            </p:cNvSpPr>
            <p:nvPr/>
          </p:nvSpPr>
          <p:spPr>
            <a:xfrm>
              <a:off x="35" y="1820"/>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8" name="Freeform 9"/>
            <p:cNvSpPr>
              <a:spLocks noEditPoints="1"/>
            </p:cNvSpPr>
            <p:nvPr/>
          </p:nvSpPr>
          <p:spPr>
            <a:xfrm>
              <a:off x="35" y="2224"/>
              <a:ext cx="21" cy="304"/>
            </a:xfrm>
            <a:custGeom>
              <a:avLst/>
              <a:gdLst/>
              <a:ahLst/>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9" name="Freeform 10"/>
            <p:cNvSpPr>
              <a:spLocks noEditPoints="1"/>
            </p:cNvSpPr>
            <p:nvPr/>
          </p:nvSpPr>
          <p:spPr>
            <a:xfrm>
              <a:off x="35" y="2629"/>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0" name="Freeform 11"/>
            <p:cNvSpPr>
              <a:spLocks noEditPoints="1"/>
            </p:cNvSpPr>
            <p:nvPr/>
          </p:nvSpPr>
          <p:spPr>
            <a:xfrm>
              <a:off x="35" y="3033"/>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1" name="Freeform 12"/>
            <p:cNvSpPr>
              <a:spLocks noEditPoints="1"/>
            </p:cNvSpPr>
            <p:nvPr/>
          </p:nvSpPr>
          <p:spPr>
            <a:xfrm>
              <a:off x="35" y="3438"/>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2" name="Freeform 13"/>
            <p:cNvSpPr>
              <a:spLocks noEditPoints="1"/>
            </p:cNvSpPr>
            <p:nvPr/>
          </p:nvSpPr>
          <p:spPr>
            <a:xfrm>
              <a:off x="35" y="3842"/>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3" name="Rectangle 14"/>
            <p:cNvSpPr/>
            <p:nvPr/>
          </p:nvSpPr>
          <p:spPr>
            <a:xfrm>
              <a:off x="35" y="4246"/>
              <a:ext cx="21" cy="5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144" name="Rectangle 15"/>
            <p:cNvSpPr/>
            <p:nvPr/>
          </p:nvSpPr>
          <p:spPr>
            <a:xfrm>
              <a:off x="480" y="0"/>
              <a:ext cx="21" cy="10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145" name="Freeform 16"/>
            <p:cNvSpPr>
              <a:spLocks noEditPoints="1"/>
            </p:cNvSpPr>
            <p:nvPr/>
          </p:nvSpPr>
          <p:spPr>
            <a:xfrm>
              <a:off x="480" y="202"/>
              <a:ext cx="21" cy="304"/>
            </a:xfrm>
            <a:custGeom>
              <a:avLst/>
              <a:gdLst/>
              <a:ahLst/>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6" name="Freeform 17"/>
            <p:cNvSpPr>
              <a:spLocks noEditPoints="1"/>
            </p:cNvSpPr>
            <p:nvPr/>
          </p:nvSpPr>
          <p:spPr>
            <a:xfrm>
              <a:off x="480" y="607"/>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7" name="Freeform 18"/>
            <p:cNvSpPr>
              <a:spLocks noEditPoints="1"/>
            </p:cNvSpPr>
            <p:nvPr/>
          </p:nvSpPr>
          <p:spPr>
            <a:xfrm>
              <a:off x="480" y="1011"/>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8" name="Freeform 19"/>
            <p:cNvSpPr>
              <a:spLocks noEditPoints="1"/>
            </p:cNvSpPr>
            <p:nvPr/>
          </p:nvSpPr>
          <p:spPr>
            <a:xfrm>
              <a:off x="480" y="1415"/>
              <a:ext cx="21" cy="304"/>
            </a:xfrm>
            <a:custGeom>
              <a:avLst/>
              <a:gdLst/>
              <a:ahLst/>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9" name="Freeform 20"/>
            <p:cNvSpPr>
              <a:spLocks noEditPoints="1"/>
            </p:cNvSpPr>
            <p:nvPr/>
          </p:nvSpPr>
          <p:spPr>
            <a:xfrm>
              <a:off x="480" y="1820"/>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0" name="Freeform 21"/>
            <p:cNvSpPr>
              <a:spLocks noEditPoints="1"/>
            </p:cNvSpPr>
            <p:nvPr/>
          </p:nvSpPr>
          <p:spPr>
            <a:xfrm>
              <a:off x="480" y="2224"/>
              <a:ext cx="21" cy="304"/>
            </a:xfrm>
            <a:custGeom>
              <a:avLst/>
              <a:gdLst/>
              <a:ahLst/>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1" name="Freeform 22"/>
            <p:cNvSpPr>
              <a:spLocks noEditPoints="1"/>
            </p:cNvSpPr>
            <p:nvPr/>
          </p:nvSpPr>
          <p:spPr>
            <a:xfrm>
              <a:off x="480" y="2629"/>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2" name="Freeform 23"/>
            <p:cNvSpPr>
              <a:spLocks noEditPoints="1"/>
            </p:cNvSpPr>
            <p:nvPr/>
          </p:nvSpPr>
          <p:spPr>
            <a:xfrm>
              <a:off x="480" y="3033"/>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3" name="Freeform 24"/>
            <p:cNvSpPr>
              <a:spLocks noEditPoints="1"/>
            </p:cNvSpPr>
            <p:nvPr/>
          </p:nvSpPr>
          <p:spPr>
            <a:xfrm>
              <a:off x="480" y="3438"/>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4" name="Freeform 25"/>
            <p:cNvSpPr>
              <a:spLocks noEditPoints="1"/>
            </p:cNvSpPr>
            <p:nvPr/>
          </p:nvSpPr>
          <p:spPr>
            <a:xfrm>
              <a:off x="480" y="3842"/>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5" name="Rectangle 26"/>
            <p:cNvSpPr/>
            <p:nvPr/>
          </p:nvSpPr>
          <p:spPr>
            <a:xfrm>
              <a:off x="480" y="4246"/>
              <a:ext cx="21" cy="5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156" name="Rectangle 27"/>
            <p:cNvSpPr/>
            <p:nvPr/>
          </p:nvSpPr>
          <p:spPr>
            <a:xfrm>
              <a:off x="930" y="0"/>
              <a:ext cx="21" cy="10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157" name="Freeform 28"/>
            <p:cNvSpPr>
              <a:spLocks noEditPoints="1"/>
            </p:cNvSpPr>
            <p:nvPr/>
          </p:nvSpPr>
          <p:spPr>
            <a:xfrm>
              <a:off x="930" y="202"/>
              <a:ext cx="21" cy="304"/>
            </a:xfrm>
            <a:custGeom>
              <a:avLst/>
              <a:gdLst/>
              <a:ahLst/>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8" name="Freeform 29"/>
            <p:cNvSpPr>
              <a:spLocks noEditPoints="1"/>
            </p:cNvSpPr>
            <p:nvPr/>
          </p:nvSpPr>
          <p:spPr>
            <a:xfrm>
              <a:off x="930" y="607"/>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9" name="Freeform 30"/>
            <p:cNvSpPr>
              <a:spLocks noEditPoints="1"/>
            </p:cNvSpPr>
            <p:nvPr/>
          </p:nvSpPr>
          <p:spPr>
            <a:xfrm>
              <a:off x="930" y="1011"/>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0" name="Freeform 31"/>
            <p:cNvSpPr>
              <a:spLocks noEditPoints="1"/>
            </p:cNvSpPr>
            <p:nvPr/>
          </p:nvSpPr>
          <p:spPr>
            <a:xfrm>
              <a:off x="930" y="1415"/>
              <a:ext cx="21" cy="304"/>
            </a:xfrm>
            <a:custGeom>
              <a:avLst/>
              <a:gdLst/>
              <a:ahLst/>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1" name="Freeform 32"/>
            <p:cNvSpPr>
              <a:spLocks noEditPoints="1"/>
            </p:cNvSpPr>
            <p:nvPr/>
          </p:nvSpPr>
          <p:spPr>
            <a:xfrm>
              <a:off x="930" y="1820"/>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2" name="Freeform 33"/>
            <p:cNvSpPr>
              <a:spLocks noEditPoints="1"/>
            </p:cNvSpPr>
            <p:nvPr/>
          </p:nvSpPr>
          <p:spPr>
            <a:xfrm>
              <a:off x="930" y="2224"/>
              <a:ext cx="21" cy="304"/>
            </a:xfrm>
            <a:custGeom>
              <a:avLst/>
              <a:gdLst/>
              <a:ahLst/>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3" name="Freeform 34"/>
            <p:cNvSpPr>
              <a:spLocks noEditPoints="1"/>
            </p:cNvSpPr>
            <p:nvPr/>
          </p:nvSpPr>
          <p:spPr>
            <a:xfrm>
              <a:off x="930" y="2629"/>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4" name="Freeform 35"/>
            <p:cNvSpPr>
              <a:spLocks noEditPoints="1"/>
            </p:cNvSpPr>
            <p:nvPr/>
          </p:nvSpPr>
          <p:spPr>
            <a:xfrm>
              <a:off x="930" y="3033"/>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5" name="Freeform 36"/>
            <p:cNvSpPr>
              <a:spLocks noEditPoints="1"/>
            </p:cNvSpPr>
            <p:nvPr/>
          </p:nvSpPr>
          <p:spPr>
            <a:xfrm>
              <a:off x="930" y="3438"/>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6" name="Freeform 37"/>
            <p:cNvSpPr>
              <a:spLocks noEditPoints="1"/>
            </p:cNvSpPr>
            <p:nvPr/>
          </p:nvSpPr>
          <p:spPr>
            <a:xfrm>
              <a:off x="930" y="3842"/>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7" name="Rectangle 38"/>
            <p:cNvSpPr/>
            <p:nvPr/>
          </p:nvSpPr>
          <p:spPr>
            <a:xfrm>
              <a:off x="930" y="4246"/>
              <a:ext cx="21" cy="5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168" name="Rectangle 39"/>
            <p:cNvSpPr/>
            <p:nvPr/>
          </p:nvSpPr>
          <p:spPr>
            <a:xfrm>
              <a:off x="1375" y="0"/>
              <a:ext cx="21" cy="10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169" name="Freeform 40"/>
            <p:cNvSpPr>
              <a:spLocks noEditPoints="1"/>
            </p:cNvSpPr>
            <p:nvPr/>
          </p:nvSpPr>
          <p:spPr>
            <a:xfrm>
              <a:off x="1375" y="202"/>
              <a:ext cx="21" cy="304"/>
            </a:xfrm>
            <a:custGeom>
              <a:avLst/>
              <a:gdLst/>
              <a:ahLst/>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70" name="Freeform 41"/>
            <p:cNvSpPr>
              <a:spLocks noEditPoints="1"/>
            </p:cNvSpPr>
            <p:nvPr/>
          </p:nvSpPr>
          <p:spPr>
            <a:xfrm>
              <a:off x="1375" y="607"/>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71" name="Freeform 42"/>
            <p:cNvSpPr>
              <a:spLocks noEditPoints="1"/>
            </p:cNvSpPr>
            <p:nvPr/>
          </p:nvSpPr>
          <p:spPr>
            <a:xfrm>
              <a:off x="1375" y="1011"/>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72" name="Freeform 43"/>
            <p:cNvSpPr>
              <a:spLocks noEditPoints="1"/>
            </p:cNvSpPr>
            <p:nvPr/>
          </p:nvSpPr>
          <p:spPr>
            <a:xfrm>
              <a:off x="1375" y="1415"/>
              <a:ext cx="21" cy="304"/>
            </a:xfrm>
            <a:custGeom>
              <a:avLst/>
              <a:gdLst/>
              <a:ahLst/>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73" name="Freeform 44"/>
            <p:cNvSpPr>
              <a:spLocks noEditPoints="1"/>
            </p:cNvSpPr>
            <p:nvPr/>
          </p:nvSpPr>
          <p:spPr>
            <a:xfrm>
              <a:off x="1375" y="1820"/>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74" name="Freeform 45"/>
            <p:cNvSpPr>
              <a:spLocks noEditPoints="1"/>
            </p:cNvSpPr>
            <p:nvPr/>
          </p:nvSpPr>
          <p:spPr>
            <a:xfrm>
              <a:off x="1375" y="2224"/>
              <a:ext cx="21" cy="304"/>
            </a:xfrm>
            <a:custGeom>
              <a:avLst/>
              <a:gdLst/>
              <a:ahLst/>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75" name="Freeform 46"/>
            <p:cNvSpPr>
              <a:spLocks noEditPoints="1"/>
            </p:cNvSpPr>
            <p:nvPr/>
          </p:nvSpPr>
          <p:spPr>
            <a:xfrm>
              <a:off x="1375" y="2629"/>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76" name="Freeform 47"/>
            <p:cNvSpPr>
              <a:spLocks noEditPoints="1"/>
            </p:cNvSpPr>
            <p:nvPr/>
          </p:nvSpPr>
          <p:spPr>
            <a:xfrm>
              <a:off x="1375" y="3033"/>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77" name="Freeform 48"/>
            <p:cNvSpPr>
              <a:spLocks noEditPoints="1"/>
            </p:cNvSpPr>
            <p:nvPr/>
          </p:nvSpPr>
          <p:spPr>
            <a:xfrm>
              <a:off x="1375" y="3438"/>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78" name="Freeform 49"/>
            <p:cNvSpPr>
              <a:spLocks noEditPoints="1"/>
            </p:cNvSpPr>
            <p:nvPr/>
          </p:nvSpPr>
          <p:spPr>
            <a:xfrm>
              <a:off x="1375" y="3842"/>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79" name="Rectangle 50"/>
            <p:cNvSpPr/>
            <p:nvPr/>
          </p:nvSpPr>
          <p:spPr>
            <a:xfrm>
              <a:off x="1375" y="4246"/>
              <a:ext cx="21" cy="5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180" name="Rectangle 51"/>
            <p:cNvSpPr/>
            <p:nvPr/>
          </p:nvSpPr>
          <p:spPr>
            <a:xfrm>
              <a:off x="1820" y="0"/>
              <a:ext cx="21" cy="10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181" name="Freeform 52"/>
            <p:cNvSpPr>
              <a:spLocks noEditPoints="1"/>
            </p:cNvSpPr>
            <p:nvPr/>
          </p:nvSpPr>
          <p:spPr>
            <a:xfrm>
              <a:off x="1820" y="202"/>
              <a:ext cx="21" cy="304"/>
            </a:xfrm>
            <a:custGeom>
              <a:avLst/>
              <a:gdLst/>
              <a:ahLst/>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82" name="Freeform 53"/>
            <p:cNvSpPr>
              <a:spLocks noEditPoints="1"/>
            </p:cNvSpPr>
            <p:nvPr/>
          </p:nvSpPr>
          <p:spPr>
            <a:xfrm>
              <a:off x="1820" y="607"/>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83" name="Freeform 54"/>
            <p:cNvSpPr>
              <a:spLocks noEditPoints="1"/>
            </p:cNvSpPr>
            <p:nvPr/>
          </p:nvSpPr>
          <p:spPr>
            <a:xfrm>
              <a:off x="1820" y="1011"/>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84" name="Freeform 55"/>
            <p:cNvSpPr>
              <a:spLocks noEditPoints="1"/>
            </p:cNvSpPr>
            <p:nvPr/>
          </p:nvSpPr>
          <p:spPr>
            <a:xfrm>
              <a:off x="1820" y="1415"/>
              <a:ext cx="21" cy="304"/>
            </a:xfrm>
            <a:custGeom>
              <a:avLst/>
              <a:gdLst/>
              <a:ahLst/>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85" name="Freeform 56"/>
            <p:cNvSpPr>
              <a:spLocks noEditPoints="1"/>
            </p:cNvSpPr>
            <p:nvPr/>
          </p:nvSpPr>
          <p:spPr>
            <a:xfrm>
              <a:off x="1820" y="1820"/>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86" name="Freeform 57"/>
            <p:cNvSpPr>
              <a:spLocks noEditPoints="1"/>
            </p:cNvSpPr>
            <p:nvPr/>
          </p:nvSpPr>
          <p:spPr>
            <a:xfrm>
              <a:off x="1820" y="2224"/>
              <a:ext cx="21" cy="304"/>
            </a:xfrm>
            <a:custGeom>
              <a:avLst/>
              <a:gdLst/>
              <a:ahLst/>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87" name="Freeform 58"/>
            <p:cNvSpPr>
              <a:spLocks noEditPoints="1"/>
            </p:cNvSpPr>
            <p:nvPr/>
          </p:nvSpPr>
          <p:spPr>
            <a:xfrm>
              <a:off x="1820" y="2629"/>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88" name="Freeform 59"/>
            <p:cNvSpPr>
              <a:spLocks noEditPoints="1"/>
            </p:cNvSpPr>
            <p:nvPr/>
          </p:nvSpPr>
          <p:spPr>
            <a:xfrm>
              <a:off x="1820" y="3033"/>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89" name="Freeform 60"/>
            <p:cNvSpPr>
              <a:spLocks noEditPoints="1"/>
            </p:cNvSpPr>
            <p:nvPr/>
          </p:nvSpPr>
          <p:spPr>
            <a:xfrm>
              <a:off x="1820" y="3438"/>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90" name="Freeform 61"/>
            <p:cNvSpPr>
              <a:spLocks noEditPoints="1"/>
            </p:cNvSpPr>
            <p:nvPr/>
          </p:nvSpPr>
          <p:spPr>
            <a:xfrm>
              <a:off x="1820" y="3842"/>
              <a:ext cx="21" cy="303"/>
            </a:xfrm>
            <a:custGeom>
              <a:avLst/>
              <a:gdLst/>
              <a:ahLst/>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91" name="Rectangle 62"/>
            <p:cNvSpPr/>
            <p:nvPr/>
          </p:nvSpPr>
          <p:spPr>
            <a:xfrm>
              <a:off x="1820" y="4246"/>
              <a:ext cx="21" cy="5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192" name="Rectangle 63"/>
            <p:cNvSpPr/>
            <p:nvPr/>
          </p:nvSpPr>
          <p:spPr>
            <a:xfrm>
              <a:off x="2271" y="0"/>
              <a:ext cx="20" cy="10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193" name="Freeform 64"/>
            <p:cNvSpPr>
              <a:spLocks noEditPoints="1"/>
            </p:cNvSpPr>
            <p:nvPr/>
          </p:nvSpPr>
          <p:spPr>
            <a:xfrm>
              <a:off x="2271" y="202"/>
              <a:ext cx="20" cy="304"/>
            </a:xfrm>
            <a:custGeom>
              <a:avLst/>
              <a:gdLst/>
              <a:ahLst/>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94" name="Freeform 65"/>
            <p:cNvSpPr>
              <a:spLocks noEditPoints="1"/>
            </p:cNvSpPr>
            <p:nvPr/>
          </p:nvSpPr>
          <p:spPr>
            <a:xfrm>
              <a:off x="2271" y="607"/>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95" name="Freeform 66"/>
            <p:cNvSpPr>
              <a:spLocks noEditPoints="1"/>
            </p:cNvSpPr>
            <p:nvPr/>
          </p:nvSpPr>
          <p:spPr>
            <a:xfrm>
              <a:off x="2271" y="1011"/>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96" name="Freeform 67"/>
            <p:cNvSpPr>
              <a:spLocks noEditPoints="1"/>
            </p:cNvSpPr>
            <p:nvPr/>
          </p:nvSpPr>
          <p:spPr>
            <a:xfrm>
              <a:off x="2271" y="1415"/>
              <a:ext cx="20" cy="304"/>
            </a:xfrm>
            <a:custGeom>
              <a:avLst/>
              <a:gdLst/>
              <a:ahLst/>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97" name="Freeform 68"/>
            <p:cNvSpPr>
              <a:spLocks noEditPoints="1"/>
            </p:cNvSpPr>
            <p:nvPr/>
          </p:nvSpPr>
          <p:spPr>
            <a:xfrm>
              <a:off x="2271" y="1820"/>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98" name="Freeform 69"/>
            <p:cNvSpPr>
              <a:spLocks noEditPoints="1"/>
            </p:cNvSpPr>
            <p:nvPr/>
          </p:nvSpPr>
          <p:spPr>
            <a:xfrm>
              <a:off x="2271" y="2224"/>
              <a:ext cx="20" cy="304"/>
            </a:xfrm>
            <a:custGeom>
              <a:avLst/>
              <a:gdLst/>
              <a:ahLst/>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99" name="Freeform 70"/>
            <p:cNvSpPr>
              <a:spLocks noEditPoints="1"/>
            </p:cNvSpPr>
            <p:nvPr/>
          </p:nvSpPr>
          <p:spPr>
            <a:xfrm>
              <a:off x="2271" y="2629"/>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00" name="Freeform 71"/>
            <p:cNvSpPr>
              <a:spLocks noEditPoints="1"/>
            </p:cNvSpPr>
            <p:nvPr/>
          </p:nvSpPr>
          <p:spPr>
            <a:xfrm>
              <a:off x="2271" y="3033"/>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01" name="Freeform 72"/>
            <p:cNvSpPr>
              <a:spLocks noEditPoints="1"/>
            </p:cNvSpPr>
            <p:nvPr/>
          </p:nvSpPr>
          <p:spPr>
            <a:xfrm>
              <a:off x="2271" y="3438"/>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02" name="Freeform 73"/>
            <p:cNvSpPr>
              <a:spLocks noEditPoints="1"/>
            </p:cNvSpPr>
            <p:nvPr/>
          </p:nvSpPr>
          <p:spPr>
            <a:xfrm>
              <a:off x="2271" y="3842"/>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03" name="Rectangle 74"/>
            <p:cNvSpPr/>
            <p:nvPr/>
          </p:nvSpPr>
          <p:spPr>
            <a:xfrm>
              <a:off x="2271" y="4246"/>
              <a:ext cx="20" cy="5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204" name="Rectangle 75"/>
            <p:cNvSpPr/>
            <p:nvPr/>
          </p:nvSpPr>
          <p:spPr>
            <a:xfrm>
              <a:off x="2716" y="0"/>
              <a:ext cx="20" cy="10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205" name="Freeform 76"/>
            <p:cNvSpPr>
              <a:spLocks noEditPoints="1"/>
            </p:cNvSpPr>
            <p:nvPr/>
          </p:nvSpPr>
          <p:spPr>
            <a:xfrm>
              <a:off x="2716" y="202"/>
              <a:ext cx="20" cy="304"/>
            </a:xfrm>
            <a:custGeom>
              <a:avLst/>
              <a:gdLst/>
              <a:ahLst/>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06" name="Freeform 77"/>
            <p:cNvSpPr>
              <a:spLocks noEditPoints="1"/>
            </p:cNvSpPr>
            <p:nvPr/>
          </p:nvSpPr>
          <p:spPr>
            <a:xfrm>
              <a:off x="2716" y="607"/>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07" name="Freeform 78"/>
            <p:cNvSpPr>
              <a:spLocks noEditPoints="1"/>
            </p:cNvSpPr>
            <p:nvPr/>
          </p:nvSpPr>
          <p:spPr>
            <a:xfrm>
              <a:off x="2716" y="1011"/>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08" name="Freeform 79"/>
            <p:cNvSpPr>
              <a:spLocks noEditPoints="1"/>
            </p:cNvSpPr>
            <p:nvPr/>
          </p:nvSpPr>
          <p:spPr>
            <a:xfrm>
              <a:off x="2716" y="1415"/>
              <a:ext cx="20" cy="304"/>
            </a:xfrm>
            <a:custGeom>
              <a:avLst/>
              <a:gdLst/>
              <a:ahLst/>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09" name="Freeform 80"/>
            <p:cNvSpPr>
              <a:spLocks noEditPoints="1"/>
            </p:cNvSpPr>
            <p:nvPr/>
          </p:nvSpPr>
          <p:spPr>
            <a:xfrm>
              <a:off x="2716" y="1820"/>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10" name="Freeform 81"/>
            <p:cNvSpPr>
              <a:spLocks noEditPoints="1"/>
            </p:cNvSpPr>
            <p:nvPr/>
          </p:nvSpPr>
          <p:spPr>
            <a:xfrm>
              <a:off x="2716" y="2224"/>
              <a:ext cx="20" cy="304"/>
            </a:xfrm>
            <a:custGeom>
              <a:avLst/>
              <a:gdLst/>
              <a:ahLst/>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11" name="Freeform 82"/>
            <p:cNvSpPr>
              <a:spLocks noEditPoints="1"/>
            </p:cNvSpPr>
            <p:nvPr/>
          </p:nvSpPr>
          <p:spPr>
            <a:xfrm>
              <a:off x="2716" y="2629"/>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12" name="Freeform 83"/>
            <p:cNvSpPr>
              <a:spLocks noEditPoints="1"/>
            </p:cNvSpPr>
            <p:nvPr/>
          </p:nvSpPr>
          <p:spPr>
            <a:xfrm>
              <a:off x="2716" y="3033"/>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13" name="Freeform 84"/>
            <p:cNvSpPr>
              <a:spLocks noEditPoints="1"/>
            </p:cNvSpPr>
            <p:nvPr/>
          </p:nvSpPr>
          <p:spPr>
            <a:xfrm>
              <a:off x="2716" y="3438"/>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14" name="Freeform 85"/>
            <p:cNvSpPr>
              <a:spLocks noEditPoints="1"/>
            </p:cNvSpPr>
            <p:nvPr/>
          </p:nvSpPr>
          <p:spPr>
            <a:xfrm>
              <a:off x="2716" y="3842"/>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15" name="Rectangle 86"/>
            <p:cNvSpPr/>
            <p:nvPr/>
          </p:nvSpPr>
          <p:spPr>
            <a:xfrm>
              <a:off x="2716" y="4246"/>
              <a:ext cx="20" cy="5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216" name="Rectangle 87"/>
            <p:cNvSpPr/>
            <p:nvPr/>
          </p:nvSpPr>
          <p:spPr>
            <a:xfrm>
              <a:off x="3161" y="0"/>
              <a:ext cx="20" cy="10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217" name="Freeform 88"/>
            <p:cNvSpPr>
              <a:spLocks noEditPoints="1"/>
            </p:cNvSpPr>
            <p:nvPr/>
          </p:nvSpPr>
          <p:spPr>
            <a:xfrm>
              <a:off x="3161" y="202"/>
              <a:ext cx="20" cy="304"/>
            </a:xfrm>
            <a:custGeom>
              <a:avLst/>
              <a:gdLst/>
              <a:ahLst/>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18" name="Freeform 89"/>
            <p:cNvSpPr>
              <a:spLocks noEditPoints="1"/>
            </p:cNvSpPr>
            <p:nvPr/>
          </p:nvSpPr>
          <p:spPr>
            <a:xfrm>
              <a:off x="3161" y="607"/>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19" name="Freeform 90"/>
            <p:cNvSpPr>
              <a:spLocks noEditPoints="1"/>
            </p:cNvSpPr>
            <p:nvPr/>
          </p:nvSpPr>
          <p:spPr>
            <a:xfrm>
              <a:off x="3161" y="1011"/>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20" name="Freeform 91"/>
            <p:cNvSpPr>
              <a:spLocks noEditPoints="1"/>
            </p:cNvSpPr>
            <p:nvPr/>
          </p:nvSpPr>
          <p:spPr>
            <a:xfrm>
              <a:off x="3161" y="1415"/>
              <a:ext cx="20" cy="304"/>
            </a:xfrm>
            <a:custGeom>
              <a:avLst/>
              <a:gdLst/>
              <a:ahLst/>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21" name="Freeform 92"/>
            <p:cNvSpPr>
              <a:spLocks noEditPoints="1"/>
            </p:cNvSpPr>
            <p:nvPr/>
          </p:nvSpPr>
          <p:spPr>
            <a:xfrm>
              <a:off x="3161" y="1820"/>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22" name="Freeform 93"/>
            <p:cNvSpPr>
              <a:spLocks noEditPoints="1"/>
            </p:cNvSpPr>
            <p:nvPr/>
          </p:nvSpPr>
          <p:spPr>
            <a:xfrm>
              <a:off x="3161" y="2224"/>
              <a:ext cx="20" cy="304"/>
            </a:xfrm>
            <a:custGeom>
              <a:avLst/>
              <a:gdLst/>
              <a:ahLst/>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23" name="Freeform 94"/>
            <p:cNvSpPr>
              <a:spLocks noEditPoints="1"/>
            </p:cNvSpPr>
            <p:nvPr/>
          </p:nvSpPr>
          <p:spPr>
            <a:xfrm>
              <a:off x="3161" y="2629"/>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24" name="Freeform 95"/>
            <p:cNvSpPr>
              <a:spLocks noEditPoints="1"/>
            </p:cNvSpPr>
            <p:nvPr/>
          </p:nvSpPr>
          <p:spPr>
            <a:xfrm>
              <a:off x="3161" y="3033"/>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25" name="Freeform 96"/>
            <p:cNvSpPr>
              <a:spLocks noEditPoints="1"/>
            </p:cNvSpPr>
            <p:nvPr/>
          </p:nvSpPr>
          <p:spPr>
            <a:xfrm>
              <a:off x="3161" y="3438"/>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26" name="Freeform 97"/>
            <p:cNvSpPr>
              <a:spLocks noEditPoints="1"/>
            </p:cNvSpPr>
            <p:nvPr/>
          </p:nvSpPr>
          <p:spPr>
            <a:xfrm>
              <a:off x="3161" y="3842"/>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27" name="Rectangle 98"/>
            <p:cNvSpPr/>
            <p:nvPr/>
          </p:nvSpPr>
          <p:spPr>
            <a:xfrm>
              <a:off x="3161" y="4246"/>
              <a:ext cx="20" cy="5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228" name="Rectangle 99"/>
            <p:cNvSpPr/>
            <p:nvPr/>
          </p:nvSpPr>
          <p:spPr>
            <a:xfrm>
              <a:off x="3611" y="0"/>
              <a:ext cx="20" cy="10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229" name="Freeform 100"/>
            <p:cNvSpPr>
              <a:spLocks noEditPoints="1"/>
            </p:cNvSpPr>
            <p:nvPr/>
          </p:nvSpPr>
          <p:spPr>
            <a:xfrm>
              <a:off x="3611" y="202"/>
              <a:ext cx="20" cy="304"/>
            </a:xfrm>
            <a:custGeom>
              <a:avLst/>
              <a:gdLst/>
              <a:ahLst/>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30" name="Freeform 101"/>
            <p:cNvSpPr>
              <a:spLocks noEditPoints="1"/>
            </p:cNvSpPr>
            <p:nvPr/>
          </p:nvSpPr>
          <p:spPr>
            <a:xfrm>
              <a:off x="3611" y="607"/>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31" name="Freeform 102"/>
            <p:cNvSpPr>
              <a:spLocks noEditPoints="1"/>
            </p:cNvSpPr>
            <p:nvPr/>
          </p:nvSpPr>
          <p:spPr>
            <a:xfrm>
              <a:off x="3611" y="1011"/>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32" name="Freeform 103"/>
            <p:cNvSpPr>
              <a:spLocks noEditPoints="1"/>
            </p:cNvSpPr>
            <p:nvPr/>
          </p:nvSpPr>
          <p:spPr>
            <a:xfrm>
              <a:off x="3611" y="1415"/>
              <a:ext cx="20" cy="304"/>
            </a:xfrm>
            <a:custGeom>
              <a:avLst/>
              <a:gdLst/>
              <a:ahLst/>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33" name="Freeform 104"/>
            <p:cNvSpPr>
              <a:spLocks noEditPoints="1"/>
            </p:cNvSpPr>
            <p:nvPr/>
          </p:nvSpPr>
          <p:spPr>
            <a:xfrm>
              <a:off x="3611" y="1820"/>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34" name="Freeform 105"/>
            <p:cNvSpPr>
              <a:spLocks noEditPoints="1"/>
            </p:cNvSpPr>
            <p:nvPr/>
          </p:nvSpPr>
          <p:spPr>
            <a:xfrm>
              <a:off x="3611" y="2224"/>
              <a:ext cx="20" cy="304"/>
            </a:xfrm>
            <a:custGeom>
              <a:avLst/>
              <a:gdLst/>
              <a:ahLst/>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35" name="Freeform 106"/>
            <p:cNvSpPr>
              <a:spLocks noEditPoints="1"/>
            </p:cNvSpPr>
            <p:nvPr/>
          </p:nvSpPr>
          <p:spPr>
            <a:xfrm>
              <a:off x="3611" y="2629"/>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36" name="Freeform 107"/>
            <p:cNvSpPr>
              <a:spLocks noEditPoints="1"/>
            </p:cNvSpPr>
            <p:nvPr/>
          </p:nvSpPr>
          <p:spPr>
            <a:xfrm>
              <a:off x="3611" y="3033"/>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37" name="Freeform 108"/>
            <p:cNvSpPr>
              <a:spLocks noEditPoints="1"/>
            </p:cNvSpPr>
            <p:nvPr/>
          </p:nvSpPr>
          <p:spPr>
            <a:xfrm>
              <a:off x="3611" y="3438"/>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38" name="Freeform 109"/>
            <p:cNvSpPr>
              <a:spLocks noEditPoints="1"/>
            </p:cNvSpPr>
            <p:nvPr/>
          </p:nvSpPr>
          <p:spPr>
            <a:xfrm>
              <a:off x="3611" y="3842"/>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39" name="Rectangle 110"/>
            <p:cNvSpPr/>
            <p:nvPr/>
          </p:nvSpPr>
          <p:spPr>
            <a:xfrm>
              <a:off x="3611" y="4246"/>
              <a:ext cx="20" cy="5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240" name="Rectangle 111"/>
            <p:cNvSpPr/>
            <p:nvPr/>
          </p:nvSpPr>
          <p:spPr>
            <a:xfrm>
              <a:off x="4056" y="0"/>
              <a:ext cx="20" cy="10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241" name="Freeform 112"/>
            <p:cNvSpPr>
              <a:spLocks noEditPoints="1"/>
            </p:cNvSpPr>
            <p:nvPr/>
          </p:nvSpPr>
          <p:spPr>
            <a:xfrm>
              <a:off x="4056" y="202"/>
              <a:ext cx="20" cy="304"/>
            </a:xfrm>
            <a:custGeom>
              <a:avLst/>
              <a:gdLst/>
              <a:ahLst/>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42" name="Freeform 113"/>
            <p:cNvSpPr>
              <a:spLocks noEditPoints="1"/>
            </p:cNvSpPr>
            <p:nvPr/>
          </p:nvSpPr>
          <p:spPr>
            <a:xfrm>
              <a:off x="4056" y="607"/>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43" name="Freeform 114"/>
            <p:cNvSpPr>
              <a:spLocks noEditPoints="1"/>
            </p:cNvSpPr>
            <p:nvPr/>
          </p:nvSpPr>
          <p:spPr>
            <a:xfrm>
              <a:off x="4056" y="1011"/>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44" name="Freeform 115"/>
            <p:cNvSpPr>
              <a:spLocks noEditPoints="1"/>
            </p:cNvSpPr>
            <p:nvPr/>
          </p:nvSpPr>
          <p:spPr>
            <a:xfrm>
              <a:off x="4056" y="1415"/>
              <a:ext cx="20" cy="304"/>
            </a:xfrm>
            <a:custGeom>
              <a:avLst/>
              <a:gdLst/>
              <a:ahLst/>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45" name="Freeform 116"/>
            <p:cNvSpPr>
              <a:spLocks noEditPoints="1"/>
            </p:cNvSpPr>
            <p:nvPr/>
          </p:nvSpPr>
          <p:spPr>
            <a:xfrm>
              <a:off x="4056" y="1820"/>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46" name="Freeform 117"/>
            <p:cNvSpPr>
              <a:spLocks noEditPoints="1"/>
            </p:cNvSpPr>
            <p:nvPr/>
          </p:nvSpPr>
          <p:spPr>
            <a:xfrm>
              <a:off x="4056" y="2224"/>
              <a:ext cx="20" cy="304"/>
            </a:xfrm>
            <a:custGeom>
              <a:avLst/>
              <a:gdLst/>
              <a:ahLst/>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47" name="Freeform 118"/>
            <p:cNvSpPr>
              <a:spLocks noEditPoints="1"/>
            </p:cNvSpPr>
            <p:nvPr/>
          </p:nvSpPr>
          <p:spPr>
            <a:xfrm>
              <a:off x="4056" y="2629"/>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48" name="Freeform 119"/>
            <p:cNvSpPr>
              <a:spLocks noEditPoints="1"/>
            </p:cNvSpPr>
            <p:nvPr/>
          </p:nvSpPr>
          <p:spPr>
            <a:xfrm>
              <a:off x="4056" y="3033"/>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49" name="Freeform 120"/>
            <p:cNvSpPr>
              <a:spLocks noEditPoints="1"/>
            </p:cNvSpPr>
            <p:nvPr/>
          </p:nvSpPr>
          <p:spPr>
            <a:xfrm>
              <a:off x="4056" y="3438"/>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50" name="Freeform 121"/>
            <p:cNvSpPr>
              <a:spLocks noEditPoints="1"/>
            </p:cNvSpPr>
            <p:nvPr/>
          </p:nvSpPr>
          <p:spPr>
            <a:xfrm>
              <a:off x="4056" y="3842"/>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51" name="Rectangle 122"/>
            <p:cNvSpPr/>
            <p:nvPr/>
          </p:nvSpPr>
          <p:spPr>
            <a:xfrm>
              <a:off x="4056" y="4246"/>
              <a:ext cx="20" cy="5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252" name="Rectangle 123"/>
            <p:cNvSpPr/>
            <p:nvPr/>
          </p:nvSpPr>
          <p:spPr>
            <a:xfrm>
              <a:off x="4501" y="0"/>
              <a:ext cx="20" cy="10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253" name="Freeform 124"/>
            <p:cNvSpPr>
              <a:spLocks noEditPoints="1"/>
            </p:cNvSpPr>
            <p:nvPr/>
          </p:nvSpPr>
          <p:spPr>
            <a:xfrm>
              <a:off x="4501" y="202"/>
              <a:ext cx="20" cy="304"/>
            </a:xfrm>
            <a:custGeom>
              <a:avLst/>
              <a:gdLst/>
              <a:ahLst/>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54" name="Freeform 125"/>
            <p:cNvSpPr>
              <a:spLocks noEditPoints="1"/>
            </p:cNvSpPr>
            <p:nvPr/>
          </p:nvSpPr>
          <p:spPr>
            <a:xfrm>
              <a:off x="4501" y="607"/>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55" name="Freeform 126"/>
            <p:cNvSpPr>
              <a:spLocks noEditPoints="1"/>
            </p:cNvSpPr>
            <p:nvPr/>
          </p:nvSpPr>
          <p:spPr>
            <a:xfrm>
              <a:off x="4501" y="1011"/>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56" name="Freeform 127"/>
            <p:cNvSpPr>
              <a:spLocks noEditPoints="1"/>
            </p:cNvSpPr>
            <p:nvPr/>
          </p:nvSpPr>
          <p:spPr>
            <a:xfrm>
              <a:off x="4501" y="1415"/>
              <a:ext cx="20" cy="304"/>
            </a:xfrm>
            <a:custGeom>
              <a:avLst/>
              <a:gdLst/>
              <a:ahLst/>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57" name="Freeform 128"/>
            <p:cNvSpPr>
              <a:spLocks noEditPoints="1"/>
            </p:cNvSpPr>
            <p:nvPr/>
          </p:nvSpPr>
          <p:spPr>
            <a:xfrm>
              <a:off x="4501" y="1820"/>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58" name="Freeform 129"/>
            <p:cNvSpPr>
              <a:spLocks noEditPoints="1"/>
            </p:cNvSpPr>
            <p:nvPr/>
          </p:nvSpPr>
          <p:spPr>
            <a:xfrm>
              <a:off x="4501" y="2224"/>
              <a:ext cx="20" cy="304"/>
            </a:xfrm>
            <a:custGeom>
              <a:avLst/>
              <a:gdLst/>
              <a:ahLst/>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59" name="Freeform 130"/>
            <p:cNvSpPr>
              <a:spLocks noEditPoints="1"/>
            </p:cNvSpPr>
            <p:nvPr/>
          </p:nvSpPr>
          <p:spPr>
            <a:xfrm>
              <a:off x="4501" y="2629"/>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60" name="Freeform 131"/>
            <p:cNvSpPr>
              <a:spLocks noEditPoints="1"/>
            </p:cNvSpPr>
            <p:nvPr/>
          </p:nvSpPr>
          <p:spPr>
            <a:xfrm>
              <a:off x="4501" y="3033"/>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61" name="Freeform 132"/>
            <p:cNvSpPr>
              <a:spLocks noEditPoints="1"/>
            </p:cNvSpPr>
            <p:nvPr/>
          </p:nvSpPr>
          <p:spPr>
            <a:xfrm>
              <a:off x="4501" y="3438"/>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62" name="Freeform 133"/>
            <p:cNvSpPr>
              <a:spLocks noEditPoints="1"/>
            </p:cNvSpPr>
            <p:nvPr/>
          </p:nvSpPr>
          <p:spPr>
            <a:xfrm>
              <a:off x="4501" y="3842"/>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63" name="Rectangle 134"/>
            <p:cNvSpPr/>
            <p:nvPr/>
          </p:nvSpPr>
          <p:spPr>
            <a:xfrm>
              <a:off x="4501" y="4246"/>
              <a:ext cx="20" cy="5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264" name="Rectangle 135"/>
            <p:cNvSpPr/>
            <p:nvPr/>
          </p:nvSpPr>
          <p:spPr>
            <a:xfrm>
              <a:off x="4951" y="0"/>
              <a:ext cx="20" cy="10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265" name="Freeform 136"/>
            <p:cNvSpPr>
              <a:spLocks noEditPoints="1"/>
            </p:cNvSpPr>
            <p:nvPr/>
          </p:nvSpPr>
          <p:spPr>
            <a:xfrm>
              <a:off x="4951" y="202"/>
              <a:ext cx="20" cy="304"/>
            </a:xfrm>
            <a:custGeom>
              <a:avLst/>
              <a:gdLst/>
              <a:ahLst/>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66" name="Freeform 137"/>
            <p:cNvSpPr>
              <a:spLocks noEditPoints="1"/>
            </p:cNvSpPr>
            <p:nvPr/>
          </p:nvSpPr>
          <p:spPr>
            <a:xfrm>
              <a:off x="4951" y="607"/>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67" name="Freeform 138"/>
            <p:cNvSpPr>
              <a:spLocks noEditPoints="1"/>
            </p:cNvSpPr>
            <p:nvPr/>
          </p:nvSpPr>
          <p:spPr>
            <a:xfrm>
              <a:off x="4951" y="1011"/>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68" name="Freeform 139"/>
            <p:cNvSpPr>
              <a:spLocks noEditPoints="1"/>
            </p:cNvSpPr>
            <p:nvPr/>
          </p:nvSpPr>
          <p:spPr>
            <a:xfrm>
              <a:off x="4951" y="1415"/>
              <a:ext cx="20" cy="304"/>
            </a:xfrm>
            <a:custGeom>
              <a:avLst/>
              <a:gdLst/>
              <a:ahLst/>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69" name="Freeform 140"/>
            <p:cNvSpPr>
              <a:spLocks noEditPoints="1"/>
            </p:cNvSpPr>
            <p:nvPr/>
          </p:nvSpPr>
          <p:spPr>
            <a:xfrm>
              <a:off x="4951" y="1820"/>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70" name="Freeform 141"/>
            <p:cNvSpPr>
              <a:spLocks noEditPoints="1"/>
            </p:cNvSpPr>
            <p:nvPr/>
          </p:nvSpPr>
          <p:spPr>
            <a:xfrm>
              <a:off x="4951" y="2224"/>
              <a:ext cx="20" cy="304"/>
            </a:xfrm>
            <a:custGeom>
              <a:avLst/>
              <a:gdLst/>
              <a:ahLst/>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71" name="Freeform 142"/>
            <p:cNvSpPr>
              <a:spLocks noEditPoints="1"/>
            </p:cNvSpPr>
            <p:nvPr/>
          </p:nvSpPr>
          <p:spPr>
            <a:xfrm>
              <a:off x="4951" y="2629"/>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72" name="Freeform 143"/>
            <p:cNvSpPr>
              <a:spLocks noEditPoints="1"/>
            </p:cNvSpPr>
            <p:nvPr/>
          </p:nvSpPr>
          <p:spPr>
            <a:xfrm>
              <a:off x="4951" y="3033"/>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73" name="Freeform 144"/>
            <p:cNvSpPr>
              <a:spLocks noEditPoints="1"/>
            </p:cNvSpPr>
            <p:nvPr/>
          </p:nvSpPr>
          <p:spPr>
            <a:xfrm>
              <a:off x="4951" y="3438"/>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74" name="Freeform 145"/>
            <p:cNvSpPr>
              <a:spLocks noEditPoints="1"/>
            </p:cNvSpPr>
            <p:nvPr/>
          </p:nvSpPr>
          <p:spPr>
            <a:xfrm>
              <a:off x="4951" y="3842"/>
              <a:ext cx="20" cy="303"/>
            </a:xfrm>
            <a:custGeom>
              <a:avLst/>
              <a:gdLst/>
              <a:ahLst/>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275" name="Rectangle 146"/>
            <p:cNvSpPr/>
            <p:nvPr/>
          </p:nvSpPr>
          <p:spPr>
            <a:xfrm>
              <a:off x="4951" y="4246"/>
              <a:ext cx="20" cy="51"/>
            </a:xfrm>
            <a:prstGeom prst="rect">
              <a:avLst/>
            </a:prstGeom>
            <a:solidFill>
              <a:schemeClr val="bg2">
                <a:alpha val="59999"/>
              </a:schemeClr>
            </a:solidFill>
            <a:ln w="9525">
              <a:noFill/>
            </a:ln>
          </p:spPr>
          <p:txBody>
            <a:bodyPr/>
            <a:lstStyle/>
            <a:p>
              <a:pPr lvl="0" eaLnBrk="1" hangingPunct="1"/>
              <a:endParaRPr lang="en-CA" altLang="en-US" dirty="0">
                <a:latin typeface="Garamond" panose="02020404030301010803" pitchFamily="18" charset="0"/>
                <a:ea typeface="华文楷体" panose="02010600040101010101" pitchFamily="2" charset="-122"/>
              </a:endParaRPr>
            </a:p>
          </p:txBody>
        </p:sp>
        <p:sp>
          <p:nvSpPr>
            <p:cNvPr id="1276" name="Freeform 147"/>
            <p:cNvSpPr/>
            <p:nvPr/>
          </p:nvSpPr>
          <p:spPr>
            <a:xfrm>
              <a:off x="0" y="3281"/>
              <a:ext cx="20" cy="10"/>
            </a:xfrm>
            <a:custGeom>
              <a:avLst/>
              <a:gdLst/>
              <a:ahLst/>
              <a:cxnLst>
                <a:cxn ang="0">
                  <a:pos x="0" y="5"/>
                </a:cxn>
                <a:cxn ang="0">
                  <a:pos x="0" y="5"/>
                </a:cxn>
              </a:cxnLst>
              <a:rect l="0" t="0" r="0" b="0"/>
              <a:pathLst>
                <a:path w="4" h="2">
                  <a:moveTo>
                    <a:pt x="0" y="1"/>
                  </a:moveTo>
                  <a:cubicBezTo>
                    <a:pt x="1" y="2"/>
                    <a:pt x="4" y="0"/>
                    <a:pt x="0" y="1"/>
                  </a:cubicBezTo>
                  <a:close/>
                </a:path>
              </a:pathLst>
            </a:custGeom>
            <a:solidFill>
              <a:schemeClr val="bg2">
                <a:alpha val="59999"/>
              </a:schemeClr>
            </a:solidFill>
            <a:ln w="9525">
              <a:noFill/>
            </a:ln>
          </p:spPr>
          <p:txBody>
            <a:bodyPr/>
            <a:lstStyle/>
            <a:p>
              <a:endParaRPr lang="zh-CN" altLang="en-US"/>
            </a:p>
          </p:txBody>
        </p:sp>
      </p:grpSp>
      <p:grpSp>
        <p:nvGrpSpPr>
          <p:cNvPr id="1027" name="组合 1171"/>
          <p:cNvGrpSpPr/>
          <p:nvPr/>
        </p:nvGrpSpPr>
        <p:grpSpPr>
          <a:xfrm>
            <a:off x="1066800" y="3444875"/>
            <a:ext cx="533400" cy="492125"/>
            <a:chOff x="0" y="0"/>
            <a:chExt cx="1062" cy="981"/>
          </a:xfrm>
        </p:grpSpPr>
        <p:sp>
          <p:nvSpPr>
            <p:cNvPr id="1119" name="Freeform 149"/>
            <p:cNvSpPr/>
            <p:nvPr/>
          </p:nvSpPr>
          <p:spPr>
            <a:xfrm>
              <a:off x="25" y="0"/>
              <a:ext cx="205" cy="82"/>
            </a:xfrm>
            <a:custGeom>
              <a:avLst/>
              <a:gdLst/>
              <a:ahLst/>
              <a:cxnLst>
                <a:cxn ang="0">
                  <a:pos x="150" y="62"/>
                </a:cxn>
                <a:cxn ang="0">
                  <a:pos x="185" y="51"/>
                </a:cxn>
                <a:cxn ang="0">
                  <a:pos x="190" y="46"/>
                </a:cxn>
                <a:cxn ang="0">
                  <a:pos x="155" y="5"/>
                </a:cxn>
                <a:cxn ang="0">
                  <a:pos x="40" y="56"/>
                </a:cxn>
                <a:cxn ang="0">
                  <a:pos x="150" y="62"/>
                </a:cxn>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alpha val="100000"/>
              </a:schemeClr>
            </a:solidFill>
            <a:ln w="9525">
              <a:noFill/>
            </a:ln>
          </p:spPr>
          <p:txBody>
            <a:bodyPr/>
            <a:lstStyle/>
            <a:p>
              <a:endParaRPr lang="zh-CN" altLang="en-US"/>
            </a:p>
          </p:txBody>
        </p:sp>
        <p:sp>
          <p:nvSpPr>
            <p:cNvPr id="1120" name="Freeform 150"/>
            <p:cNvSpPr>
              <a:spLocks noEditPoints="1"/>
            </p:cNvSpPr>
            <p:nvPr/>
          </p:nvSpPr>
          <p:spPr>
            <a:xfrm>
              <a:off x="0" y="6"/>
              <a:ext cx="1062" cy="975"/>
            </a:xfrm>
            <a:custGeom>
              <a:avLst/>
              <a:gdLst/>
              <a:ahLst/>
              <a:cxnLst>
                <a:cxn ang="0">
                  <a:pos x="824" y="783"/>
                </a:cxn>
                <a:cxn ang="0">
                  <a:pos x="769" y="631"/>
                </a:cxn>
                <a:cxn ang="0">
                  <a:pos x="718" y="500"/>
                </a:cxn>
                <a:cxn ang="0">
                  <a:pos x="834" y="470"/>
                </a:cxn>
                <a:cxn ang="0">
                  <a:pos x="738" y="414"/>
                </a:cxn>
                <a:cxn ang="0">
                  <a:pos x="794" y="419"/>
                </a:cxn>
                <a:cxn ang="0">
                  <a:pos x="794" y="389"/>
                </a:cxn>
                <a:cxn ang="0">
                  <a:pos x="683" y="394"/>
                </a:cxn>
                <a:cxn ang="0">
                  <a:pos x="647" y="631"/>
                </a:cxn>
                <a:cxn ang="0">
                  <a:pos x="627" y="424"/>
                </a:cxn>
                <a:cxn ang="0">
                  <a:pos x="597" y="338"/>
                </a:cxn>
                <a:cxn ang="0">
                  <a:pos x="627" y="258"/>
                </a:cxn>
                <a:cxn ang="0">
                  <a:pos x="612" y="187"/>
                </a:cxn>
                <a:cxn ang="0">
                  <a:pos x="602" y="121"/>
                </a:cxn>
                <a:cxn ang="0">
                  <a:pos x="668" y="197"/>
                </a:cxn>
                <a:cxn ang="0">
                  <a:pos x="754" y="91"/>
                </a:cxn>
                <a:cxn ang="0">
                  <a:pos x="743" y="182"/>
                </a:cxn>
                <a:cxn ang="0">
                  <a:pos x="723" y="242"/>
                </a:cxn>
                <a:cxn ang="0">
                  <a:pos x="728" y="338"/>
                </a:cxn>
                <a:cxn ang="0">
                  <a:pos x="1006" y="147"/>
                </a:cxn>
                <a:cxn ang="0">
                  <a:pos x="455" y="5"/>
                </a:cxn>
                <a:cxn ang="0">
                  <a:pos x="283" y="40"/>
                </a:cxn>
                <a:cxn ang="0">
                  <a:pos x="430" y="61"/>
                </a:cxn>
                <a:cxn ang="0">
                  <a:pos x="303" y="111"/>
                </a:cxn>
                <a:cxn ang="0">
                  <a:pos x="293" y="147"/>
                </a:cxn>
                <a:cxn ang="0">
                  <a:pos x="192" y="86"/>
                </a:cxn>
                <a:cxn ang="0">
                  <a:pos x="66" y="581"/>
                </a:cxn>
                <a:cxn ang="0">
                  <a:pos x="308" y="738"/>
                </a:cxn>
                <a:cxn ang="0">
                  <a:pos x="228" y="672"/>
                </a:cxn>
                <a:cxn ang="0">
                  <a:pos x="177" y="733"/>
                </a:cxn>
                <a:cxn ang="0">
                  <a:pos x="162" y="647"/>
                </a:cxn>
                <a:cxn ang="0">
                  <a:pos x="233" y="434"/>
                </a:cxn>
                <a:cxn ang="0">
                  <a:pos x="339" y="419"/>
                </a:cxn>
                <a:cxn ang="0">
                  <a:pos x="359" y="480"/>
                </a:cxn>
                <a:cxn ang="0">
                  <a:pos x="308" y="611"/>
                </a:cxn>
                <a:cxn ang="0">
                  <a:pos x="460" y="909"/>
                </a:cxn>
                <a:cxn ang="0">
                  <a:pos x="941" y="839"/>
                </a:cxn>
                <a:cxn ang="0">
                  <a:pos x="920" y="333"/>
                </a:cxn>
                <a:cxn ang="0">
                  <a:pos x="834" y="303"/>
                </a:cxn>
                <a:cxn ang="0">
                  <a:pos x="571" y="308"/>
                </a:cxn>
                <a:cxn ang="0">
                  <a:pos x="546" y="440"/>
                </a:cxn>
                <a:cxn ang="0">
                  <a:pos x="577" y="253"/>
                </a:cxn>
                <a:cxn ang="0">
                  <a:pos x="450" y="131"/>
                </a:cxn>
                <a:cxn ang="0">
                  <a:pos x="531" y="177"/>
                </a:cxn>
                <a:cxn ang="0">
                  <a:pos x="308" y="364"/>
                </a:cxn>
                <a:cxn ang="0">
                  <a:pos x="121" y="187"/>
                </a:cxn>
                <a:cxn ang="0">
                  <a:pos x="344" y="202"/>
                </a:cxn>
                <a:cxn ang="0">
                  <a:pos x="400" y="202"/>
                </a:cxn>
                <a:cxn ang="0">
                  <a:pos x="546" y="227"/>
                </a:cxn>
                <a:cxn ang="0">
                  <a:pos x="501" y="470"/>
                </a:cxn>
                <a:cxn ang="0">
                  <a:pos x="470" y="258"/>
                </a:cxn>
                <a:cxn ang="0">
                  <a:pos x="308" y="364"/>
                </a:cxn>
                <a:cxn ang="0">
                  <a:pos x="405" y="414"/>
                </a:cxn>
                <a:cxn ang="0">
                  <a:pos x="445" y="293"/>
                </a:cxn>
                <a:cxn ang="0">
                  <a:pos x="516" y="733"/>
                </a:cxn>
                <a:cxn ang="0">
                  <a:pos x="415" y="485"/>
                </a:cxn>
                <a:cxn ang="0">
                  <a:pos x="592" y="535"/>
                </a:cxn>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alpha val="100000"/>
              </a:schemeClr>
            </a:solidFill>
            <a:ln w="9525">
              <a:noFill/>
            </a:ln>
          </p:spPr>
          <p:txBody>
            <a:bodyPr/>
            <a:lstStyle/>
            <a:p>
              <a:endParaRPr lang="zh-CN" altLang="en-US"/>
            </a:p>
          </p:txBody>
        </p:sp>
        <p:sp>
          <p:nvSpPr>
            <p:cNvPr id="1121" name="Freeform 151"/>
            <p:cNvSpPr/>
            <p:nvPr/>
          </p:nvSpPr>
          <p:spPr>
            <a:xfrm>
              <a:off x="253" y="472"/>
              <a:ext cx="85" cy="101"/>
            </a:xfrm>
            <a:custGeom>
              <a:avLst/>
              <a:gdLst/>
              <a:ahLst/>
              <a:cxnLst>
                <a:cxn ang="0">
                  <a:pos x="70" y="25"/>
                </a:cxn>
                <a:cxn ang="0">
                  <a:pos x="45" y="101"/>
                </a:cxn>
                <a:cxn ang="0">
                  <a:pos x="70" y="25"/>
                </a:cxn>
              </a:cxnLst>
              <a:rect l="0" t="0" r="0" b="0"/>
              <a:pathLst>
                <a:path w="17" h="20">
                  <a:moveTo>
                    <a:pt x="14" y="5"/>
                  </a:moveTo>
                  <a:cubicBezTo>
                    <a:pt x="13" y="0"/>
                    <a:pt x="0" y="8"/>
                    <a:pt x="9" y="20"/>
                  </a:cubicBezTo>
                  <a:cubicBezTo>
                    <a:pt x="9" y="20"/>
                    <a:pt x="17" y="17"/>
                    <a:pt x="14" y="5"/>
                  </a:cubicBezTo>
                  <a:close/>
                </a:path>
              </a:pathLst>
            </a:custGeom>
            <a:solidFill>
              <a:schemeClr val="accent2">
                <a:alpha val="100000"/>
              </a:schemeClr>
            </a:solidFill>
            <a:ln w="9525">
              <a:noFill/>
            </a:ln>
          </p:spPr>
          <p:txBody>
            <a:bodyPr/>
            <a:lstStyle/>
            <a:p>
              <a:endParaRPr lang="zh-CN" altLang="en-US"/>
            </a:p>
          </p:txBody>
        </p:sp>
        <p:sp>
          <p:nvSpPr>
            <p:cNvPr id="1122" name="Freeform 152"/>
            <p:cNvSpPr/>
            <p:nvPr/>
          </p:nvSpPr>
          <p:spPr>
            <a:xfrm>
              <a:off x="171" y="509"/>
              <a:ext cx="76" cy="136"/>
            </a:xfrm>
            <a:custGeom>
              <a:avLst/>
              <a:gdLst/>
              <a:ahLst/>
              <a:cxnLst>
                <a:cxn ang="0">
                  <a:pos x="35" y="50"/>
                </a:cxn>
                <a:cxn ang="0">
                  <a:pos x="20" y="126"/>
                </a:cxn>
                <a:cxn ang="0">
                  <a:pos x="76" y="81"/>
                </a:cxn>
                <a:cxn ang="0">
                  <a:pos x="66" y="40"/>
                </a:cxn>
                <a:cxn ang="0">
                  <a:pos x="35" y="50"/>
                </a:cxn>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alpha val="100000"/>
              </a:schemeClr>
            </a:solidFill>
            <a:ln w="9525">
              <a:noFill/>
            </a:ln>
          </p:spPr>
          <p:txBody>
            <a:bodyPr/>
            <a:lstStyle/>
            <a:p>
              <a:endParaRPr lang="zh-CN" altLang="en-US"/>
            </a:p>
          </p:txBody>
        </p:sp>
        <p:sp>
          <p:nvSpPr>
            <p:cNvPr id="1123" name="Freeform 153"/>
            <p:cNvSpPr/>
            <p:nvPr/>
          </p:nvSpPr>
          <p:spPr>
            <a:xfrm>
              <a:off x="126" y="237"/>
              <a:ext cx="243" cy="117"/>
            </a:xfrm>
            <a:custGeom>
              <a:avLst/>
              <a:gdLst/>
              <a:ahLst/>
              <a:cxnLst>
                <a:cxn ang="0">
                  <a:pos x="203" y="10"/>
                </a:cxn>
                <a:cxn ang="0">
                  <a:pos x="46" y="5"/>
                </a:cxn>
                <a:cxn ang="0">
                  <a:pos x="5" y="46"/>
                </a:cxn>
                <a:cxn ang="0">
                  <a:pos x="111" y="107"/>
                </a:cxn>
                <a:cxn ang="0">
                  <a:pos x="172" y="102"/>
                </a:cxn>
                <a:cxn ang="0">
                  <a:pos x="203" y="97"/>
                </a:cxn>
                <a:cxn ang="0">
                  <a:pos x="203" y="10"/>
                </a:cxn>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alpha val="100000"/>
              </a:schemeClr>
            </a:solidFill>
            <a:ln w="9525">
              <a:noFill/>
            </a:ln>
          </p:spPr>
          <p:txBody>
            <a:bodyPr/>
            <a:lstStyle/>
            <a:p>
              <a:endParaRPr lang="zh-CN" altLang="en-US"/>
            </a:p>
          </p:txBody>
        </p:sp>
        <p:sp>
          <p:nvSpPr>
            <p:cNvPr id="1124" name="Freeform 154"/>
            <p:cNvSpPr/>
            <p:nvPr/>
          </p:nvSpPr>
          <p:spPr>
            <a:xfrm>
              <a:off x="405" y="560"/>
              <a:ext cx="177" cy="187"/>
            </a:xfrm>
            <a:custGeom>
              <a:avLst/>
              <a:gdLst/>
              <a:ahLst/>
              <a:cxnLst>
                <a:cxn ang="0">
                  <a:pos x="121" y="10"/>
                </a:cxn>
                <a:cxn ang="0">
                  <a:pos x="56" y="10"/>
                </a:cxn>
                <a:cxn ang="0">
                  <a:pos x="20" y="101"/>
                </a:cxn>
                <a:cxn ang="0">
                  <a:pos x="142" y="111"/>
                </a:cxn>
                <a:cxn ang="0">
                  <a:pos x="121" y="10"/>
                </a:cxn>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alpha val="100000"/>
              </a:schemeClr>
            </a:solidFill>
            <a:ln w="9525">
              <a:noFill/>
            </a:ln>
          </p:spPr>
          <p:txBody>
            <a:bodyPr/>
            <a:lstStyle/>
            <a:p>
              <a:endParaRPr lang="zh-CN" altLang="en-US"/>
            </a:p>
          </p:txBody>
        </p:sp>
        <p:sp>
          <p:nvSpPr>
            <p:cNvPr id="1125" name="Freeform 155"/>
            <p:cNvSpPr/>
            <p:nvPr/>
          </p:nvSpPr>
          <p:spPr>
            <a:xfrm>
              <a:off x="809" y="373"/>
              <a:ext cx="177" cy="38"/>
            </a:xfrm>
            <a:custGeom>
              <a:avLst/>
              <a:gdLst/>
              <a:ahLst/>
              <a:cxnLst>
                <a:cxn ang="0">
                  <a:pos x="25" y="0"/>
                </a:cxn>
                <a:cxn ang="0">
                  <a:pos x="71" y="27"/>
                </a:cxn>
                <a:cxn ang="0">
                  <a:pos x="25" y="0"/>
                </a:cxn>
              </a:cxnLst>
              <a:rect l="0" t="0" r="0" b="0"/>
              <a:pathLst>
                <a:path w="35" h="7">
                  <a:moveTo>
                    <a:pt x="5" y="0"/>
                  </a:moveTo>
                  <a:cubicBezTo>
                    <a:pt x="0" y="0"/>
                    <a:pt x="7" y="7"/>
                    <a:pt x="14" y="5"/>
                  </a:cubicBezTo>
                  <a:cubicBezTo>
                    <a:pt x="35" y="1"/>
                    <a:pt x="5" y="0"/>
                    <a:pt x="5" y="0"/>
                  </a:cubicBezTo>
                  <a:close/>
                </a:path>
              </a:pathLst>
            </a:custGeom>
            <a:solidFill>
              <a:schemeClr val="accent2">
                <a:alpha val="100000"/>
              </a:schemeClr>
            </a:solidFill>
            <a:ln w="9525">
              <a:noFill/>
            </a:ln>
          </p:spPr>
          <p:txBody>
            <a:bodyPr/>
            <a:lstStyle/>
            <a:p>
              <a:endParaRPr lang="zh-CN" altLang="en-US"/>
            </a:p>
          </p:txBody>
        </p:sp>
        <p:sp>
          <p:nvSpPr>
            <p:cNvPr id="1126" name="Freeform 156"/>
            <p:cNvSpPr/>
            <p:nvPr/>
          </p:nvSpPr>
          <p:spPr>
            <a:xfrm>
              <a:off x="869" y="370"/>
              <a:ext cx="136" cy="79"/>
            </a:xfrm>
            <a:custGeom>
              <a:avLst/>
              <a:gdLst/>
              <a:ahLst/>
              <a:cxnLst>
                <a:cxn ang="0">
                  <a:pos x="35" y="64"/>
                </a:cxn>
                <a:cxn ang="0">
                  <a:pos x="126" y="30"/>
                </a:cxn>
                <a:cxn ang="0">
                  <a:pos x="86" y="5"/>
                </a:cxn>
                <a:cxn ang="0">
                  <a:pos x="35" y="54"/>
                </a:cxn>
                <a:cxn ang="0">
                  <a:pos x="35" y="64"/>
                </a:cxn>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alpha val="100000"/>
              </a:schemeClr>
            </a:solidFill>
            <a:ln w="9525">
              <a:noFill/>
            </a:ln>
          </p:spPr>
          <p:txBody>
            <a:bodyPr/>
            <a:lstStyle/>
            <a:p>
              <a:endParaRPr lang="zh-CN" altLang="en-US"/>
            </a:p>
          </p:txBody>
        </p:sp>
        <p:sp>
          <p:nvSpPr>
            <p:cNvPr id="1127" name="Freeform 157"/>
            <p:cNvSpPr/>
            <p:nvPr/>
          </p:nvSpPr>
          <p:spPr>
            <a:xfrm>
              <a:off x="863" y="421"/>
              <a:ext cx="177" cy="85"/>
            </a:xfrm>
            <a:custGeom>
              <a:avLst/>
              <a:gdLst/>
              <a:ahLst/>
              <a:cxnLst>
                <a:cxn ang="0">
                  <a:pos x="126" y="30"/>
                </a:cxn>
                <a:cxn ang="0">
                  <a:pos x="40" y="50"/>
                </a:cxn>
                <a:cxn ang="0">
                  <a:pos x="30" y="65"/>
                </a:cxn>
                <a:cxn ang="0">
                  <a:pos x="137" y="60"/>
                </a:cxn>
                <a:cxn ang="0">
                  <a:pos x="126" y="30"/>
                </a:cxn>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alpha val="100000"/>
              </a:schemeClr>
            </a:solidFill>
            <a:ln w="9525">
              <a:noFill/>
            </a:ln>
          </p:spPr>
          <p:txBody>
            <a:bodyPr/>
            <a:lstStyle/>
            <a:p>
              <a:endParaRPr lang="zh-CN" altLang="en-US"/>
            </a:p>
          </p:txBody>
        </p:sp>
        <p:sp>
          <p:nvSpPr>
            <p:cNvPr id="1128" name="Freeform 158"/>
            <p:cNvSpPr/>
            <p:nvPr/>
          </p:nvSpPr>
          <p:spPr>
            <a:xfrm>
              <a:off x="749" y="500"/>
              <a:ext cx="247" cy="60"/>
            </a:xfrm>
            <a:custGeom>
              <a:avLst/>
              <a:gdLst/>
              <a:ahLst/>
              <a:cxnLst>
                <a:cxn ang="0">
                  <a:pos x="202" y="15"/>
                </a:cxn>
                <a:cxn ang="0">
                  <a:pos x="146" y="5"/>
                </a:cxn>
                <a:cxn ang="0">
                  <a:pos x="35" y="0"/>
                </a:cxn>
                <a:cxn ang="0">
                  <a:pos x="10" y="25"/>
                </a:cxn>
                <a:cxn ang="0">
                  <a:pos x="101" y="40"/>
                </a:cxn>
                <a:cxn ang="0">
                  <a:pos x="207" y="40"/>
                </a:cxn>
                <a:cxn ang="0">
                  <a:pos x="202" y="15"/>
                </a:cxn>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alpha val="100000"/>
              </a:schemeClr>
            </a:solidFill>
            <a:ln w="9525">
              <a:noFill/>
            </a:ln>
          </p:spPr>
          <p:txBody>
            <a:bodyPr/>
            <a:lstStyle/>
            <a:p>
              <a:endParaRPr lang="zh-CN" altLang="en-US"/>
            </a:p>
          </p:txBody>
        </p:sp>
        <p:sp>
          <p:nvSpPr>
            <p:cNvPr id="1129" name="Freeform 159"/>
            <p:cNvSpPr/>
            <p:nvPr/>
          </p:nvSpPr>
          <p:spPr>
            <a:xfrm>
              <a:off x="774" y="557"/>
              <a:ext cx="202" cy="54"/>
            </a:xfrm>
            <a:custGeom>
              <a:avLst/>
              <a:gdLst/>
              <a:ahLst/>
              <a:cxnLst>
                <a:cxn ang="0">
                  <a:pos x="187" y="10"/>
                </a:cxn>
                <a:cxn ang="0">
                  <a:pos x="131" y="20"/>
                </a:cxn>
                <a:cxn ang="0">
                  <a:pos x="66" y="15"/>
                </a:cxn>
                <a:cxn ang="0">
                  <a:pos x="5" y="10"/>
                </a:cxn>
                <a:cxn ang="0">
                  <a:pos x="177" y="39"/>
                </a:cxn>
                <a:cxn ang="0">
                  <a:pos x="187" y="10"/>
                </a:cxn>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alpha val="100000"/>
              </a:schemeClr>
            </a:solidFill>
            <a:ln w="9525">
              <a:noFill/>
            </a:ln>
          </p:spPr>
          <p:txBody>
            <a:bodyPr/>
            <a:lstStyle/>
            <a:p>
              <a:endParaRPr lang="zh-CN" altLang="en-US"/>
            </a:p>
          </p:txBody>
        </p:sp>
        <p:sp>
          <p:nvSpPr>
            <p:cNvPr id="1130" name="Freeform 160"/>
            <p:cNvSpPr/>
            <p:nvPr/>
          </p:nvSpPr>
          <p:spPr>
            <a:xfrm>
              <a:off x="762" y="601"/>
              <a:ext cx="209" cy="174"/>
            </a:xfrm>
            <a:custGeom>
              <a:avLst/>
              <a:gdLst/>
              <a:ahLst/>
              <a:cxnLst>
                <a:cxn ang="0">
                  <a:pos x="143" y="46"/>
                </a:cxn>
                <a:cxn ang="0">
                  <a:pos x="66" y="31"/>
                </a:cxn>
                <a:cxn ang="0">
                  <a:pos x="20" y="77"/>
                </a:cxn>
                <a:cxn ang="0">
                  <a:pos x="5" y="97"/>
                </a:cxn>
                <a:cxn ang="0">
                  <a:pos x="46" y="97"/>
                </a:cxn>
                <a:cxn ang="0">
                  <a:pos x="87" y="138"/>
                </a:cxn>
                <a:cxn ang="0">
                  <a:pos x="107" y="154"/>
                </a:cxn>
                <a:cxn ang="0">
                  <a:pos x="148" y="97"/>
                </a:cxn>
                <a:cxn ang="0">
                  <a:pos x="199" y="97"/>
                </a:cxn>
                <a:cxn ang="0">
                  <a:pos x="143" y="46"/>
                </a:cxn>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alpha val="100000"/>
              </a:schemeClr>
            </a:solidFill>
            <a:ln w="9525">
              <a:noFill/>
            </a:ln>
          </p:spPr>
          <p:txBody>
            <a:bodyPr/>
            <a:lstStyle/>
            <a:p>
              <a:endParaRPr lang="zh-CN" altLang="en-US"/>
            </a:p>
          </p:txBody>
        </p:sp>
        <p:sp>
          <p:nvSpPr>
            <p:cNvPr id="1131" name="Freeform 161"/>
            <p:cNvSpPr/>
            <p:nvPr/>
          </p:nvSpPr>
          <p:spPr>
            <a:xfrm>
              <a:off x="901" y="522"/>
              <a:ext cx="126" cy="316"/>
            </a:xfrm>
            <a:custGeom>
              <a:avLst/>
              <a:gdLst/>
              <a:ahLst/>
              <a:cxnLst>
                <a:cxn ang="0">
                  <a:pos x="111" y="10"/>
                </a:cxn>
                <a:cxn ang="0">
                  <a:pos x="91" y="85"/>
                </a:cxn>
                <a:cxn ang="0">
                  <a:pos x="35" y="100"/>
                </a:cxn>
                <a:cxn ang="0">
                  <a:pos x="35" y="115"/>
                </a:cxn>
                <a:cxn ang="0">
                  <a:pos x="86" y="171"/>
                </a:cxn>
                <a:cxn ang="0">
                  <a:pos x="60" y="226"/>
                </a:cxn>
                <a:cxn ang="0">
                  <a:pos x="0" y="276"/>
                </a:cxn>
                <a:cxn ang="0">
                  <a:pos x="25" y="291"/>
                </a:cxn>
                <a:cxn ang="0">
                  <a:pos x="81" y="311"/>
                </a:cxn>
                <a:cxn ang="0">
                  <a:pos x="116" y="286"/>
                </a:cxn>
                <a:cxn ang="0">
                  <a:pos x="126" y="70"/>
                </a:cxn>
                <a:cxn ang="0">
                  <a:pos x="126" y="10"/>
                </a:cxn>
                <a:cxn ang="0">
                  <a:pos x="111" y="10"/>
                </a:cxn>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alpha val="100000"/>
              </a:schemeClr>
            </a:solidFill>
            <a:ln w="9525">
              <a:noFill/>
            </a:ln>
          </p:spPr>
          <p:txBody>
            <a:bodyPr/>
            <a:lstStyle/>
            <a:p>
              <a:endParaRPr lang="zh-CN" altLang="en-US"/>
            </a:p>
          </p:txBody>
        </p:sp>
      </p:grpSp>
      <p:grpSp>
        <p:nvGrpSpPr>
          <p:cNvPr id="1028" name="组合 1185"/>
          <p:cNvGrpSpPr/>
          <p:nvPr/>
        </p:nvGrpSpPr>
        <p:grpSpPr>
          <a:xfrm>
            <a:off x="1066800" y="4552950"/>
            <a:ext cx="533400" cy="492125"/>
            <a:chOff x="0" y="0"/>
            <a:chExt cx="1062" cy="981"/>
          </a:xfrm>
        </p:grpSpPr>
        <p:sp>
          <p:nvSpPr>
            <p:cNvPr id="1106" name="Freeform 163"/>
            <p:cNvSpPr/>
            <p:nvPr/>
          </p:nvSpPr>
          <p:spPr>
            <a:xfrm>
              <a:off x="25" y="0"/>
              <a:ext cx="205" cy="82"/>
            </a:xfrm>
            <a:custGeom>
              <a:avLst/>
              <a:gdLst/>
              <a:ahLst/>
              <a:cxnLst>
                <a:cxn ang="0">
                  <a:pos x="150" y="62"/>
                </a:cxn>
                <a:cxn ang="0">
                  <a:pos x="185" y="51"/>
                </a:cxn>
                <a:cxn ang="0">
                  <a:pos x="190" y="46"/>
                </a:cxn>
                <a:cxn ang="0">
                  <a:pos x="155" y="5"/>
                </a:cxn>
                <a:cxn ang="0">
                  <a:pos x="40" y="56"/>
                </a:cxn>
                <a:cxn ang="0">
                  <a:pos x="150" y="62"/>
                </a:cxn>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alpha val="100000"/>
              </a:schemeClr>
            </a:solidFill>
            <a:ln w="9525">
              <a:noFill/>
            </a:ln>
          </p:spPr>
          <p:txBody>
            <a:bodyPr/>
            <a:lstStyle/>
            <a:p>
              <a:endParaRPr lang="zh-CN" altLang="en-US"/>
            </a:p>
          </p:txBody>
        </p:sp>
        <p:sp>
          <p:nvSpPr>
            <p:cNvPr id="1107" name="Freeform 164"/>
            <p:cNvSpPr>
              <a:spLocks noEditPoints="1"/>
            </p:cNvSpPr>
            <p:nvPr/>
          </p:nvSpPr>
          <p:spPr>
            <a:xfrm>
              <a:off x="0" y="6"/>
              <a:ext cx="1062" cy="975"/>
            </a:xfrm>
            <a:custGeom>
              <a:avLst/>
              <a:gdLst/>
              <a:ahLst/>
              <a:cxnLst>
                <a:cxn ang="0">
                  <a:pos x="824" y="783"/>
                </a:cxn>
                <a:cxn ang="0">
                  <a:pos x="769" y="631"/>
                </a:cxn>
                <a:cxn ang="0">
                  <a:pos x="718" y="500"/>
                </a:cxn>
                <a:cxn ang="0">
                  <a:pos x="834" y="470"/>
                </a:cxn>
                <a:cxn ang="0">
                  <a:pos x="738" y="414"/>
                </a:cxn>
                <a:cxn ang="0">
                  <a:pos x="794" y="419"/>
                </a:cxn>
                <a:cxn ang="0">
                  <a:pos x="794" y="389"/>
                </a:cxn>
                <a:cxn ang="0">
                  <a:pos x="683" y="394"/>
                </a:cxn>
                <a:cxn ang="0">
                  <a:pos x="647" y="631"/>
                </a:cxn>
                <a:cxn ang="0">
                  <a:pos x="627" y="424"/>
                </a:cxn>
                <a:cxn ang="0">
                  <a:pos x="597" y="338"/>
                </a:cxn>
                <a:cxn ang="0">
                  <a:pos x="627" y="258"/>
                </a:cxn>
                <a:cxn ang="0">
                  <a:pos x="612" y="187"/>
                </a:cxn>
                <a:cxn ang="0">
                  <a:pos x="602" y="121"/>
                </a:cxn>
                <a:cxn ang="0">
                  <a:pos x="668" y="197"/>
                </a:cxn>
                <a:cxn ang="0">
                  <a:pos x="754" y="91"/>
                </a:cxn>
                <a:cxn ang="0">
                  <a:pos x="743" y="182"/>
                </a:cxn>
                <a:cxn ang="0">
                  <a:pos x="723" y="242"/>
                </a:cxn>
                <a:cxn ang="0">
                  <a:pos x="728" y="338"/>
                </a:cxn>
                <a:cxn ang="0">
                  <a:pos x="1006" y="147"/>
                </a:cxn>
                <a:cxn ang="0">
                  <a:pos x="455" y="5"/>
                </a:cxn>
                <a:cxn ang="0">
                  <a:pos x="283" y="40"/>
                </a:cxn>
                <a:cxn ang="0">
                  <a:pos x="430" y="61"/>
                </a:cxn>
                <a:cxn ang="0">
                  <a:pos x="303" y="111"/>
                </a:cxn>
                <a:cxn ang="0">
                  <a:pos x="293" y="147"/>
                </a:cxn>
                <a:cxn ang="0">
                  <a:pos x="192" y="86"/>
                </a:cxn>
                <a:cxn ang="0">
                  <a:pos x="66" y="581"/>
                </a:cxn>
                <a:cxn ang="0">
                  <a:pos x="308" y="738"/>
                </a:cxn>
                <a:cxn ang="0">
                  <a:pos x="228" y="672"/>
                </a:cxn>
                <a:cxn ang="0">
                  <a:pos x="177" y="733"/>
                </a:cxn>
                <a:cxn ang="0">
                  <a:pos x="162" y="647"/>
                </a:cxn>
                <a:cxn ang="0">
                  <a:pos x="233" y="434"/>
                </a:cxn>
                <a:cxn ang="0">
                  <a:pos x="339" y="419"/>
                </a:cxn>
                <a:cxn ang="0">
                  <a:pos x="359" y="480"/>
                </a:cxn>
                <a:cxn ang="0">
                  <a:pos x="308" y="611"/>
                </a:cxn>
                <a:cxn ang="0">
                  <a:pos x="460" y="909"/>
                </a:cxn>
                <a:cxn ang="0">
                  <a:pos x="941" y="839"/>
                </a:cxn>
                <a:cxn ang="0">
                  <a:pos x="920" y="333"/>
                </a:cxn>
                <a:cxn ang="0">
                  <a:pos x="834" y="303"/>
                </a:cxn>
                <a:cxn ang="0">
                  <a:pos x="571" y="308"/>
                </a:cxn>
                <a:cxn ang="0">
                  <a:pos x="546" y="440"/>
                </a:cxn>
                <a:cxn ang="0">
                  <a:pos x="577" y="253"/>
                </a:cxn>
                <a:cxn ang="0">
                  <a:pos x="450" y="131"/>
                </a:cxn>
                <a:cxn ang="0">
                  <a:pos x="531" y="177"/>
                </a:cxn>
                <a:cxn ang="0">
                  <a:pos x="308" y="364"/>
                </a:cxn>
                <a:cxn ang="0">
                  <a:pos x="121" y="187"/>
                </a:cxn>
                <a:cxn ang="0">
                  <a:pos x="344" y="202"/>
                </a:cxn>
                <a:cxn ang="0">
                  <a:pos x="400" y="202"/>
                </a:cxn>
                <a:cxn ang="0">
                  <a:pos x="546" y="227"/>
                </a:cxn>
                <a:cxn ang="0">
                  <a:pos x="501" y="470"/>
                </a:cxn>
                <a:cxn ang="0">
                  <a:pos x="470" y="258"/>
                </a:cxn>
                <a:cxn ang="0">
                  <a:pos x="308" y="364"/>
                </a:cxn>
                <a:cxn ang="0">
                  <a:pos x="405" y="414"/>
                </a:cxn>
                <a:cxn ang="0">
                  <a:pos x="445" y="293"/>
                </a:cxn>
                <a:cxn ang="0">
                  <a:pos x="516" y="733"/>
                </a:cxn>
                <a:cxn ang="0">
                  <a:pos x="415" y="485"/>
                </a:cxn>
                <a:cxn ang="0">
                  <a:pos x="592" y="535"/>
                </a:cxn>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alpha val="100000"/>
              </a:schemeClr>
            </a:solidFill>
            <a:ln w="9525">
              <a:noFill/>
            </a:ln>
          </p:spPr>
          <p:txBody>
            <a:bodyPr/>
            <a:lstStyle/>
            <a:p>
              <a:endParaRPr lang="zh-CN" altLang="en-US"/>
            </a:p>
          </p:txBody>
        </p:sp>
        <p:sp>
          <p:nvSpPr>
            <p:cNvPr id="1108" name="Freeform 165"/>
            <p:cNvSpPr/>
            <p:nvPr/>
          </p:nvSpPr>
          <p:spPr>
            <a:xfrm>
              <a:off x="253" y="472"/>
              <a:ext cx="85" cy="101"/>
            </a:xfrm>
            <a:custGeom>
              <a:avLst/>
              <a:gdLst/>
              <a:ahLst/>
              <a:cxnLst>
                <a:cxn ang="0">
                  <a:pos x="70" y="25"/>
                </a:cxn>
                <a:cxn ang="0">
                  <a:pos x="45" y="101"/>
                </a:cxn>
                <a:cxn ang="0">
                  <a:pos x="70" y="25"/>
                </a:cxn>
              </a:cxnLst>
              <a:rect l="0" t="0" r="0" b="0"/>
              <a:pathLst>
                <a:path w="17" h="20">
                  <a:moveTo>
                    <a:pt x="14" y="5"/>
                  </a:moveTo>
                  <a:cubicBezTo>
                    <a:pt x="13" y="0"/>
                    <a:pt x="0" y="8"/>
                    <a:pt x="9" y="20"/>
                  </a:cubicBezTo>
                  <a:cubicBezTo>
                    <a:pt x="9" y="20"/>
                    <a:pt x="17" y="17"/>
                    <a:pt x="14" y="5"/>
                  </a:cubicBezTo>
                  <a:close/>
                </a:path>
              </a:pathLst>
            </a:custGeom>
            <a:solidFill>
              <a:schemeClr val="accent2">
                <a:alpha val="100000"/>
              </a:schemeClr>
            </a:solidFill>
            <a:ln w="9525">
              <a:noFill/>
            </a:ln>
          </p:spPr>
          <p:txBody>
            <a:bodyPr/>
            <a:lstStyle/>
            <a:p>
              <a:endParaRPr lang="zh-CN" altLang="en-US"/>
            </a:p>
          </p:txBody>
        </p:sp>
        <p:sp>
          <p:nvSpPr>
            <p:cNvPr id="1109" name="Freeform 166"/>
            <p:cNvSpPr/>
            <p:nvPr/>
          </p:nvSpPr>
          <p:spPr>
            <a:xfrm>
              <a:off x="171" y="509"/>
              <a:ext cx="76" cy="136"/>
            </a:xfrm>
            <a:custGeom>
              <a:avLst/>
              <a:gdLst/>
              <a:ahLst/>
              <a:cxnLst>
                <a:cxn ang="0">
                  <a:pos x="35" y="50"/>
                </a:cxn>
                <a:cxn ang="0">
                  <a:pos x="20" y="126"/>
                </a:cxn>
                <a:cxn ang="0">
                  <a:pos x="76" y="81"/>
                </a:cxn>
                <a:cxn ang="0">
                  <a:pos x="66" y="40"/>
                </a:cxn>
                <a:cxn ang="0">
                  <a:pos x="35" y="50"/>
                </a:cxn>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alpha val="100000"/>
              </a:schemeClr>
            </a:solidFill>
            <a:ln w="9525">
              <a:noFill/>
            </a:ln>
          </p:spPr>
          <p:txBody>
            <a:bodyPr/>
            <a:lstStyle/>
            <a:p>
              <a:endParaRPr lang="zh-CN" altLang="en-US"/>
            </a:p>
          </p:txBody>
        </p:sp>
        <p:sp>
          <p:nvSpPr>
            <p:cNvPr id="1110" name="Freeform 167"/>
            <p:cNvSpPr/>
            <p:nvPr/>
          </p:nvSpPr>
          <p:spPr>
            <a:xfrm>
              <a:off x="126" y="237"/>
              <a:ext cx="243" cy="117"/>
            </a:xfrm>
            <a:custGeom>
              <a:avLst/>
              <a:gdLst/>
              <a:ahLst/>
              <a:cxnLst>
                <a:cxn ang="0">
                  <a:pos x="203" y="10"/>
                </a:cxn>
                <a:cxn ang="0">
                  <a:pos x="46" y="5"/>
                </a:cxn>
                <a:cxn ang="0">
                  <a:pos x="5" y="46"/>
                </a:cxn>
                <a:cxn ang="0">
                  <a:pos x="111" y="107"/>
                </a:cxn>
                <a:cxn ang="0">
                  <a:pos x="172" y="102"/>
                </a:cxn>
                <a:cxn ang="0">
                  <a:pos x="203" y="97"/>
                </a:cxn>
                <a:cxn ang="0">
                  <a:pos x="203" y="10"/>
                </a:cxn>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alpha val="100000"/>
              </a:schemeClr>
            </a:solidFill>
            <a:ln w="9525">
              <a:noFill/>
            </a:ln>
          </p:spPr>
          <p:txBody>
            <a:bodyPr/>
            <a:lstStyle/>
            <a:p>
              <a:endParaRPr lang="zh-CN" altLang="en-US"/>
            </a:p>
          </p:txBody>
        </p:sp>
        <p:sp>
          <p:nvSpPr>
            <p:cNvPr id="1111" name="Freeform 168"/>
            <p:cNvSpPr/>
            <p:nvPr/>
          </p:nvSpPr>
          <p:spPr>
            <a:xfrm>
              <a:off x="405" y="560"/>
              <a:ext cx="177" cy="187"/>
            </a:xfrm>
            <a:custGeom>
              <a:avLst/>
              <a:gdLst/>
              <a:ahLst/>
              <a:cxnLst>
                <a:cxn ang="0">
                  <a:pos x="121" y="10"/>
                </a:cxn>
                <a:cxn ang="0">
                  <a:pos x="56" y="10"/>
                </a:cxn>
                <a:cxn ang="0">
                  <a:pos x="20" y="101"/>
                </a:cxn>
                <a:cxn ang="0">
                  <a:pos x="142" y="111"/>
                </a:cxn>
                <a:cxn ang="0">
                  <a:pos x="121" y="10"/>
                </a:cxn>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alpha val="100000"/>
              </a:schemeClr>
            </a:solidFill>
            <a:ln w="9525">
              <a:noFill/>
            </a:ln>
          </p:spPr>
          <p:txBody>
            <a:bodyPr/>
            <a:lstStyle/>
            <a:p>
              <a:endParaRPr lang="zh-CN" altLang="en-US"/>
            </a:p>
          </p:txBody>
        </p:sp>
        <p:sp>
          <p:nvSpPr>
            <p:cNvPr id="1112" name="Freeform 169"/>
            <p:cNvSpPr/>
            <p:nvPr/>
          </p:nvSpPr>
          <p:spPr>
            <a:xfrm>
              <a:off x="809" y="373"/>
              <a:ext cx="177" cy="38"/>
            </a:xfrm>
            <a:custGeom>
              <a:avLst/>
              <a:gdLst/>
              <a:ahLst/>
              <a:cxnLst>
                <a:cxn ang="0">
                  <a:pos x="25" y="0"/>
                </a:cxn>
                <a:cxn ang="0">
                  <a:pos x="71" y="27"/>
                </a:cxn>
                <a:cxn ang="0">
                  <a:pos x="25" y="0"/>
                </a:cxn>
              </a:cxnLst>
              <a:rect l="0" t="0" r="0" b="0"/>
              <a:pathLst>
                <a:path w="35" h="7">
                  <a:moveTo>
                    <a:pt x="5" y="0"/>
                  </a:moveTo>
                  <a:cubicBezTo>
                    <a:pt x="0" y="0"/>
                    <a:pt x="7" y="7"/>
                    <a:pt x="14" y="5"/>
                  </a:cubicBezTo>
                  <a:cubicBezTo>
                    <a:pt x="35" y="1"/>
                    <a:pt x="5" y="0"/>
                    <a:pt x="5" y="0"/>
                  </a:cubicBezTo>
                  <a:close/>
                </a:path>
              </a:pathLst>
            </a:custGeom>
            <a:solidFill>
              <a:schemeClr val="accent2">
                <a:alpha val="100000"/>
              </a:schemeClr>
            </a:solidFill>
            <a:ln w="9525">
              <a:noFill/>
            </a:ln>
          </p:spPr>
          <p:txBody>
            <a:bodyPr/>
            <a:lstStyle/>
            <a:p>
              <a:endParaRPr lang="zh-CN" altLang="en-US"/>
            </a:p>
          </p:txBody>
        </p:sp>
        <p:sp>
          <p:nvSpPr>
            <p:cNvPr id="1113" name="Freeform 170"/>
            <p:cNvSpPr/>
            <p:nvPr/>
          </p:nvSpPr>
          <p:spPr>
            <a:xfrm>
              <a:off x="869" y="370"/>
              <a:ext cx="136" cy="79"/>
            </a:xfrm>
            <a:custGeom>
              <a:avLst/>
              <a:gdLst/>
              <a:ahLst/>
              <a:cxnLst>
                <a:cxn ang="0">
                  <a:pos x="35" y="64"/>
                </a:cxn>
                <a:cxn ang="0">
                  <a:pos x="126" y="30"/>
                </a:cxn>
                <a:cxn ang="0">
                  <a:pos x="86" y="5"/>
                </a:cxn>
                <a:cxn ang="0">
                  <a:pos x="35" y="54"/>
                </a:cxn>
                <a:cxn ang="0">
                  <a:pos x="35" y="64"/>
                </a:cxn>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alpha val="100000"/>
              </a:schemeClr>
            </a:solidFill>
            <a:ln w="9525">
              <a:noFill/>
            </a:ln>
          </p:spPr>
          <p:txBody>
            <a:bodyPr/>
            <a:lstStyle/>
            <a:p>
              <a:endParaRPr lang="zh-CN" altLang="en-US"/>
            </a:p>
          </p:txBody>
        </p:sp>
        <p:sp>
          <p:nvSpPr>
            <p:cNvPr id="1114" name="Freeform 171"/>
            <p:cNvSpPr/>
            <p:nvPr/>
          </p:nvSpPr>
          <p:spPr>
            <a:xfrm>
              <a:off x="863" y="421"/>
              <a:ext cx="177" cy="85"/>
            </a:xfrm>
            <a:custGeom>
              <a:avLst/>
              <a:gdLst/>
              <a:ahLst/>
              <a:cxnLst>
                <a:cxn ang="0">
                  <a:pos x="126" y="30"/>
                </a:cxn>
                <a:cxn ang="0">
                  <a:pos x="40" y="50"/>
                </a:cxn>
                <a:cxn ang="0">
                  <a:pos x="30" y="65"/>
                </a:cxn>
                <a:cxn ang="0">
                  <a:pos x="137" y="60"/>
                </a:cxn>
                <a:cxn ang="0">
                  <a:pos x="126" y="30"/>
                </a:cxn>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alpha val="100000"/>
              </a:schemeClr>
            </a:solidFill>
            <a:ln w="9525">
              <a:noFill/>
            </a:ln>
          </p:spPr>
          <p:txBody>
            <a:bodyPr/>
            <a:lstStyle/>
            <a:p>
              <a:endParaRPr lang="zh-CN" altLang="en-US"/>
            </a:p>
          </p:txBody>
        </p:sp>
        <p:sp>
          <p:nvSpPr>
            <p:cNvPr id="1115" name="Freeform 172"/>
            <p:cNvSpPr/>
            <p:nvPr/>
          </p:nvSpPr>
          <p:spPr>
            <a:xfrm>
              <a:off x="749" y="500"/>
              <a:ext cx="247" cy="60"/>
            </a:xfrm>
            <a:custGeom>
              <a:avLst/>
              <a:gdLst/>
              <a:ahLst/>
              <a:cxnLst>
                <a:cxn ang="0">
                  <a:pos x="202" y="15"/>
                </a:cxn>
                <a:cxn ang="0">
                  <a:pos x="146" y="5"/>
                </a:cxn>
                <a:cxn ang="0">
                  <a:pos x="35" y="0"/>
                </a:cxn>
                <a:cxn ang="0">
                  <a:pos x="10" y="25"/>
                </a:cxn>
                <a:cxn ang="0">
                  <a:pos x="101" y="40"/>
                </a:cxn>
                <a:cxn ang="0">
                  <a:pos x="207" y="40"/>
                </a:cxn>
                <a:cxn ang="0">
                  <a:pos x="202" y="15"/>
                </a:cxn>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alpha val="100000"/>
              </a:schemeClr>
            </a:solidFill>
            <a:ln w="9525">
              <a:noFill/>
            </a:ln>
          </p:spPr>
          <p:txBody>
            <a:bodyPr/>
            <a:lstStyle/>
            <a:p>
              <a:endParaRPr lang="zh-CN" altLang="en-US"/>
            </a:p>
          </p:txBody>
        </p:sp>
        <p:sp>
          <p:nvSpPr>
            <p:cNvPr id="1116" name="Freeform 173"/>
            <p:cNvSpPr/>
            <p:nvPr/>
          </p:nvSpPr>
          <p:spPr>
            <a:xfrm>
              <a:off x="774" y="557"/>
              <a:ext cx="202" cy="54"/>
            </a:xfrm>
            <a:custGeom>
              <a:avLst/>
              <a:gdLst/>
              <a:ahLst/>
              <a:cxnLst>
                <a:cxn ang="0">
                  <a:pos x="187" y="10"/>
                </a:cxn>
                <a:cxn ang="0">
                  <a:pos x="131" y="20"/>
                </a:cxn>
                <a:cxn ang="0">
                  <a:pos x="66" y="15"/>
                </a:cxn>
                <a:cxn ang="0">
                  <a:pos x="5" y="10"/>
                </a:cxn>
                <a:cxn ang="0">
                  <a:pos x="177" y="39"/>
                </a:cxn>
                <a:cxn ang="0">
                  <a:pos x="187" y="10"/>
                </a:cxn>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alpha val="100000"/>
              </a:schemeClr>
            </a:solidFill>
            <a:ln w="9525">
              <a:noFill/>
            </a:ln>
          </p:spPr>
          <p:txBody>
            <a:bodyPr/>
            <a:lstStyle/>
            <a:p>
              <a:endParaRPr lang="zh-CN" altLang="en-US"/>
            </a:p>
          </p:txBody>
        </p:sp>
        <p:sp>
          <p:nvSpPr>
            <p:cNvPr id="1117" name="Freeform 174"/>
            <p:cNvSpPr/>
            <p:nvPr/>
          </p:nvSpPr>
          <p:spPr>
            <a:xfrm>
              <a:off x="762" y="601"/>
              <a:ext cx="209" cy="174"/>
            </a:xfrm>
            <a:custGeom>
              <a:avLst/>
              <a:gdLst/>
              <a:ahLst/>
              <a:cxnLst>
                <a:cxn ang="0">
                  <a:pos x="143" y="46"/>
                </a:cxn>
                <a:cxn ang="0">
                  <a:pos x="66" y="31"/>
                </a:cxn>
                <a:cxn ang="0">
                  <a:pos x="20" y="77"/>
                </a:cxn>
                <a:cxn ang="0">
                  <a:pos x="5" y="97"/>
                </a:cxn>
                <a:cxn ang="0">
                  <a:pos x="46" y="97"/>
                </a:cxn>
                <a:cxn ang="0">
                  <a:pos x="87" y="138"/>
                </a:cxn>
                <a:cxn ang="0">
                  <a:pos x="107" y="154"/>
                </a:cxn>
                <a:cxn ang="0">
                  <a:pos x="148" y="97"/>
                </a:cxn>
                <a:cxn ang="0">
                  <a:pos x="199" y="97"/>
                </a:cxn>
                <a:cxn ang="0">
                  <a:pos x="143" y="46"/>
                </a:cxn>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alpha val="100000"/>
              </a:schemeClr>
            </a:solidFill>
            <a:ln w="9525">
              <a:noFill/>
            </a:ln>
          </p:spPr>
          <p:txBody>
            <a:bodyPr/>
            <a:lstStyle/>
            <a:p>
              <a:endParaRPr lang="zh-CN" altLang="en-US"/>
            </a:p>
          </p:txBody>
        </p:sp>
        <p:sp>
          <p:nvSpPr>
            <p:cNvPr id="1118" name="Freeform 175"/>
            <p:cNvSpPr/>
            <p:nvPr/>
          </p:nvSpPr>
          <p:spPr>
            <a:xfrm>
              <a:off x="901" y="522"/>
              <a:ext cx="126" cy="316"/>
            </a:xfrm>
            <a:custGeom>
              <a:avLst/>
              <a:gdLst/>
              <a:ahLst/>
              <a:cxnLst>
                <a:cxn ang="0">
                  <a:pos x="111" y="10"/>
                </a:cxn>
                <a:cxn ang="0">
                  <a:pos x="91" y="85"/>
                </a:cxn>
                <a:cxn ang="0">
                  <a:pos x="35" y="100"/>
                </a:cxn>
                <a:cxn ang="0">
                  <a:pos x="35" y="115"/>
                </a:cxn>
                <a:cxn ang="0">
                  <a:pos x="86" y="171"/>
                </a:cxn>
                <a:cxn ang="0">
                  <a:pos x="60" y="226"/>
                </a:cxn>
                <a:cxn ang="0">
                  <a:pos x="0" y="276"/>
                </a:cxn>
                <a:cxn ang="0">
                  <a:pos x="25" y="291"/>
                </a:cxn>
                <a:cxn ang="0">
                  <a:pos x="81" y="311"/>
                </a:cxn>
                <a:cxn ang="0">
                  <a:pos x="116" y="286"/>
                </a:cxn>
                <a:cxn ang="0">
                  <a:pos x="126" y="70"/>
                </a:cxn>
                <a:cxn ang="0">
                  <a:pos x="126" y="10"/>
                </a:cxn>
                <a:cxn ang="0">
                  <a:pos x="111" y="10"/>
                </a:cxn>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alpha val="100000"/>
              </a:schemeClr>
            </a:solidFill>
            <a:ln w="9525">
              <a:noFill/>
            </a:ln>
          </p:spPr>
          <p:txBody>
            <a:bodyPr/>
            <a:lstStyle/>
            <a:p>
              <a:endParaRPr lang="zh-CN" altLang="en-US"/>
            </a:p>
          </p:txBody>
        </p:sp>
      </p:grpSp>
      <p:grpSp>
        <p:nvGrpSpPr>
          <p:cNvPr id="1029" name="组合 1199"/>
          <p:cNvGrpSpPr/>
          <p:nvPr/>
        </p:nvGrpSpPr>
        <p:grpSpPr>
          <a:xfrm>
            <a:off x="1066800" y="5562600"/>
            <a:ext cx="533400" cy="492125"/>
            <a:chOff x="0" y="0"/>
            <a:chExt cx="1062" cy="981"/>
          </a:xfrm>
        </p:grpSpPr>
        <p:sp>
          <p:nvSpPr>
            <p:cNvPr id="1093" name="Freeform 177"/>
            <p:cNvSpPr/>
            <p:nvPr/>
          </p:nvSpPr>
          <p:spPr>
            <a:xfrm>
              <a:off x="25" y="0"/>
              <a:ext cx="205" cy="82"/>
            </a:xfrm>
            <a:custGeom>
              <a:avLst/>
              <a:gdLst/>
              <a:ahLst/>
              <a:cxnLst>
                <a:cxn ang="0">
                  <a:pos x="150" y="62"/>
                </a:cxn>
                <a:cxn ang="0">
                  <a:pos x="185" y="51"/>
                </a:cxn>
                <a:cxn ang="0">
                  <a:pos x="190" y="46"/>
                </a:cxn>
                <a:cxn ang="0">
                  <a:pos x="155" y="5"/>
                </a:cxn>
                <a:cxn ang="0">
                  <a:pos x="40" y="56"/>
                </a:cxn>
                <a:cxn ang="0">
                  <a:pos x="150" y="62"/>
                </a:cxn>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alpha val="100000"/>
              </a:schemeClr>
            </a:solidFill>
            <a:ln w="9525">
              <a:noFill/>
            </a:ln>
          </p:spPr>
          <p:txBody>
            <a:bodyPr/>
            <a:lstStyle/>
            <a:p>
              <a:endParaRPr lang="zh-CN" altLang="en-US"/>
            </a:p>
          </p:txBody>
        </p:sp>
        <p:sp>
          <p:nvSpPr>
            <p:cNvPr id="1094" name="Freeform 178"/>
            <p:cNvSpPr>
              <a:spLocks noEditPoints="1"/>
            </p:cNvSpPr>
            <p:nvPr/>
          </p:nvSpPr>
          <p:spPr>
            <a:xfrm>
              <a:off x="0" y="6"/>
              <a:ext cx="1062" cy="975"/>
            </a:xfrm>
            <a:custGeom>
              <a:avLst/>
              <a:gdLst/>
              <a:ahLst/>
              <a:cxnLst>
                <a:cxn ang="0">
                  <a:pos x="824" y="783"/>
                </a:cxn>
                <a:cxn ang="0">
                  <a:pos x="769" y="631"/>
                </a:cxn>
                <a:cxn ang="0">
                  <a:pos x="718" y="500"/>
                </a:cxn>
                <a:cxn ang="0">
                  <a:pos x="834" y="470"/>
                </a:cxn>
                <a:cxn ang="0">
                  <a:pos x="738" y="414"/>
                </a:cxn>
                <a:cxn ang="0">
                  <a:pos x="794" y="419"/>
                </a:cxn>
                <a:cxn ang="0">
                  <a:pos x="794" y="389"/>
                </a:cxn>
                <a:cxn ang="0">
                  <a:pos x="683" y="394"/>
                </a:cxn>
                <a:cxn ang="0">
                  <a:pos x="647" y="631"/>
                </a:cxn>
                <a:cxn ang="0">
                  <a:pos x="627" y="424"/>
                </a:cxn>
                <a:cxn ang="0">
                  <a:pos x="597" y="338"/>
                </a:cxn>
                <a:cxn ang="0">
                  <a:pos x="627" y="258"/>
                </a:cxn>
                <a:cxn ang="0">
                  <a:pos x="612" y="187"/>
                </a:cxn>
                <a:cxn ang="0">
                  <a:pos x="602" y="121"/>
                </a:cxn>
                <a:cxn ang="0">
                  <a:pos x="668" y="197"/>
                </a:cxn>
                <a:cxn ang="0">
                  <a:pos x="754" y="91"/>
                </a:cxn>
                <a:cxn ang="0">
                  <a:pos x="743" y="182"/>
                </a:cxn>
                <a:cxn ang="0">
                  <a:pos x="723" y="242"/>
                </a:cxn>
                <a:cxn ang="0">
                  <a:pos x="728" y="338"/>
                </a:cxn>
                <a:cxn ang="0">
                  <a:pos x="1006" y="147"/>
                </a:cxn>
                <a:cxn ang="0">
                  <a:pos x="455" y="5"/>
                </a:cxn>
                <a:cxn ang="0">
                  <a:pos x="283" y="40"/>
                </a:cxn>
                <a:cxn ang="0">
                  <a:pos x="430" y="61"/>
                </a:cxn>
                <a:cxn ang="0">
                  <a:pos x="303" y="111"/>
                </a:cxn>
                <a:cxn ang="0">
                  <a:pos x="293" y="147"/>
                </a:cxn>
                <a:cxn ang="0">
                  <a:pos x="192" y="86"/>
                </a:cxn>
                <a:cxn ang="0">
                  <a:pos x="66" y="581"/>
                </a:cxn>
                <a:cxn ang="0">
                  <a:pos x="308" y="738"/>
                </a:cxn>
                <a:cxn ang="0">
                  <a:pos x="228" y="672"/>
                </a:cxn>
                <a:cxn ang="0">
                  <a:pos x="177" y="733"/>
                </a:cxn>
                <a:cxn ang="0">
                  <a:pos x="162" y="647"/>
                </a:cxn>
                <a:cxn ang="0">
                  <a:pos x="233" y="434"/>
                </a:cxn>
                <a:cxn ang="0">
                  <a:pos x="339" y="419"/>
                </a:cxn>
                <a:cxn ang="0">
                  <a:pos x="359" y="480"/>
                </a:cxn>
                <a:cxn ang="0">
                  <a:pos x="308" y="611"/>
                </a:cxn>
                <a:cxn ang="0">
                  <a:pos x="460" y="909"/>
                </a:cxn>
                <a:cxn ang="0">
                  <a:pos x="941" y="839"/>
                </a:cxn>
                <a:cxn ang="0">
                  <a:pos x="920" y="333"/>
                </a:cxn>
                <a:cxn ang="0">
                  <a:pos x="834" y="303"/>
                </a:cxn>
                <a:cxn ang="0">
                  <a:pos x="571" y="308"/>
                </a:cxn>
                <a:cxn ang="0">
                  <a:pos x="546" y="440"/>
                </a:cxn>
                <a:cxn ang="0">
                  <a:pos x="577" y="253"/>
                </a:cxn>
                <a:cxn ang="0">
                  <a:pos x="450" y="131"/>
                </a:cxn>
                <a:cxn ang="0">
                  <a:pos x="531" y="177"/>
                </a:cxn>
                <a:cxn ang="0">
                  <a:pos x="308" y="364"/>
                </a:cxn>
                <a:cxn ang="0">
                  <a:pos x="121" y="187"/>
                </a:cxn>
                <a:cxn ang="0">
                  <a:pos x="344" y="202"/>
                </a:cxn>
                <a:cxn ang="0">
                  <a:pos x="400" y="202"/>
                </a:cxn>
                <a:cxn ang="0">
                  <a:pos x="546" y="227"/>
                </a:cxn>
                <a:cxn ang="0">
                  <a:pos x="501" y="470"/>
                </a:cxn>
                <a:cxn ang="0">
                  <a:pos x="470" y="258"/>
                </a:cxn>
                <a:cxn ang="0">
                  <a:pos x="308" y="364"/>
                </a:cxn>
                <a:cxn ang="0">
                  <a:pos x="405" y="414"/>
                </a:cxn>
                <a:cxn ang="0">
                  <a:pos x="445" y="293"/>
                </a:cxn>
                <a:cxn ang="0">
                  <a:pos x="516" y="733"/>
                </a:cxn>
                <a:cxn ang="0">
                  <a:pos x="415" y="485"/>
                </a:cxn>
                <a:cxn ang="0">
                  <a:pos x="592" y="535"/>
                </a:cxn>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alpha val="100000"/>
              </a:schemeClr>
            </a:solidFill>
            <a:ln w="9525">
              <a:noFill/>
            </a:ln>
          </p:spPr>
          <p:txBody>
            <a:bodyPr/>
            <a:lstStyle/>
            <a:p>
              <a:endParaRPr lang="zh-CN" altLang="en-US"/>
            </a:p>
          </p:txBody>
        </p:sp>
        <p:sp>
          <p:nvSpPr>
            <p:cNvPr id="1095" name="Freeform 179"/>
            <p:cNvSpPr/>
            <p:nvPr/>
          </p:nvSpPr>
          <p:spPr>
            <a:xfrm>
              <a:off x="253" y="472"/>
              <a:ext cx="85" cy="101"/>
            </a:xfrm>
            <a:custGeom>
              <a:avLst/>
              <a:gdLst/>
              <a:ahLst/>
              <a:cxnLst>
                <a:cxn ang="0">
                  <a:pos x="70" y="25"/>
                </a:cxn>
                <a:cxn ang="0">
                  <a:pos x="45" y="101"/>
                </a:cxn>
                <a:cxn ang="0">
                  <a:pos x="70" y="25"/>
                </a:cxn>
              </a:cxnLst>
              <a:rect l="0" t="0" r="0" b="0"/>
              <a:pathLst>
                <a:path w="17" h="20">
                  <a:moveTo>
                    <a:pt x="14" y="5"/>
                  </a:moveTo>
                  <a:cubicBezTo>
                    <a:pt x="13" y="0"/>
                    <a:pt x="0" y="8"/>
                    <a:pt x="9" y="20"/>
                  </a:cubicBezTo>
                  <a:cubicBezTo>
                    <a:pt x="9" y="20"/>
                    <a:pt x="17" y="17"/>
                    <a:pt x="14" y="5"/>
                  </a:cubicBezTo>
                  <a:close/>
                </a:path>
              </a:pathLst>
            </a:custGeom>
            <a:solidFill>
              <a:schemeClr val="accent2">
                <a:alpha val="100000"/>
              </a:schemeClr>
            </a:solidFill>
            <a:ln w="9525">
              <a:noFill/>
            </a:ln>
          </p:spPr>
          <p:txBody>
            <a:bodyPr/>
            <a:lstStyle/>
            <a:p>
              <a:endParaRPr lang="zh-CN" altLang="en-US"/>
            </a:p>
          </p:txBody>
        </p:sp>
        <p:sp>
          <p:nvSpPr>
            <p:cNvPr id="1096" name="Freeform 180"/>
            <p:cNvSpPr/>
            <p:nvPr/>
          </p:nvSpPr>
          <p:spPr>
            <a:xfrm>
              <a:off x="171" y="509"/>
              <a:ext cx="76" cy="136"/>
            </a:xfrm>
            <a:custGeom>
              <a:avLst/>
              <a:gdLst/>
              <a:ahLst/>
              <a:cxnLst>
                <a:cxn ang="0">
                  <a:pos x="35" y="50"/>
                </a:cxn>
                <a:cxn ang="0">
                  <a:pos x="20" y="126"/>
                </a:cxn>
                <a:cxn ang="0">
                  <a:pos x="76" y="81"/>
                </a:cxn>
                <a:cxn ang="0">
                  <a:pos x="66" y="40"/>
                </a:cxn>
                <a:cxn ang="0">
                  <a:pos x="35" y="50"/>
                </a:cxn>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alpha val="100000"/>
              </a:schemeClr>
            </a:solidFill>
            <a:ln w="9525">
              <a:noFill/>
            </a:ln>
          </p:spPr>
          <p:txBody>
            <a:bodyPr/>
            <a:lstStyle/>
            <a:p>
              <a:endParaRPr lang="zh-CN" altLang="en-US"/>
            </a:p>
          </p:txBody>
        </p:sp>
        <p:sp>
          <p:nvSpPr>
            <p:cNvPr id="1097" name="Freeform 181"/>
            <p:cNvSpPr/>
            <p:nvPr/>
          </p:nvSpPr>
          <p:spPr>
            <a:xfrm>
              <a:off x="126" y="237"/>
              <a:ext cx="243" cy="117"/>
            </a:xfrm>
            <a:custGeom>
              <a:avLst/>
              <a:gdLst/>
              <a:ahLst/>
              <a:cxnLst>
                <a:cxn ang="0">
                  <a:pos x="203" y="10"/>
                </a:cxn>
                <a:cxn ang="0">
                  <a:pos x="46" y="5"/>
                </a:cxn>
                <a:cxn ang="0">
                  <a:pos x="5" y="46"/>
                </a:cxn>
                <a:cxn ang="0">
                  <a:pos x="111" y="107"/>
                </a:cxn>
                <a:cxn ang="0">
                  <a:pos x="172" y="102"/>
                </a:cxn>
                <a:cxn ang="0">
                  <a:pos x="203" y="97"/>
                </a:cxn>
                <a:cxn ang="0">
                  <a:pos x="203" y="10"/>
                </a:cxn>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alpha val="100000"/>
              </a:schemeClr>
            </a:solidFill>
            <a:ln w="9525">
              <a:noFill/>
            </a:ln>
          </p:spPr>
          <p:txBody>
            <a:bodyPr/>
            <a:lstStyle/>
            <a:p>
              <a:endParaRPr lang="zh-CN" altLang="en-US"/>
            </a:p>
          </p:txBody>
        </p:sp>
        <p:sp>
          <p:nvSpPr>
            <p:cNvPr id="1098" name="Freeform 182"/>
            <p:cNvSpPr/>
            <p:nvPr/>
          </p:nvSpPr>
          <p:spPr>
            <a:xfrm>
              <a:off x="405" y="560"/>
              <a:ext cx="177" cy="187"/>
            </a:xfrm>
            <a:custGeom>
              <a:avLst/>
              <a:gdLst/>
              <a:ahLst/>
              <a:cxnLst>
                <a:cxn ang="0">
                  <a:pos x="121" y="10"/>
                </a:cxn>
                <a:cxn ang="0">
                  <a:pos x="56" y="10"/>
                </a:cxn>
                <a:cxn ang="0">
                  <a:pos x="20" y="101"/>
                </a:cxn>
                <a:cxn ang="0">
                  <a:pos x="142" y="111"/>
                </a:cxn>
                <a:cxn ang="0">
                  <a:pos x="121" y="10"/>
                </a:cxn>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alpha val="100000"/>
              </a:schemeClr>
            </a:solidFill>
            <a:ln w="9525">
              <a:noFill/>
            </a:ln>
          </p:spPr>
          <p:txBody>
            <a:bodyPr/>
            <a:lstStyle/>
            <a:p>
              <a:endParaRPr lang="zh-CN" altLang="en-US"/>
            </a:p>
          </p:txBody>
        </p:sp>
        <p:sp>
          <p:nvSpPr>
            <p:cNvPr id="1099" name="Freeform 183"/>
            <p:cNvSpPr/>
            <p:nvPr/>
          </p:nvSpPr>
          <p:spPr>
            <a:xfrm>
              <a:off x="809" y="373"/>
              <a:ext cx="177" cy="38"/>
            </a:xfrm>
            <a:custGeom>
              <a:avLst/>
              <a:gdLst/>
              <a:ahLst/>
              <a:cxnLst>
                <a:cxn ang="0">
                  <a:pos x="25" y="0"/>
                </a:cxn>
                <a:cxn ang="0">
                  <a:pos x="71" y="27"/>
                </a:cxn>
                <a:cxn ang="0">
                  <a:pos x="25" y="0"/>
                </a:cxn>
              </a:cxnLst>
              <a:rect l="0" t="0" r="0" b="0"/>
              <a:pathLst>
                <a:path w="35" h="7">
                  <a:moveTo>
                    <a:pt x="5" y="0"/>
                  </a:moveTo>
                  <a:cubicBezTo>
                    <a:pt x="0" y="0"/>
                    <a:pt x="7" y="7"/>
                    <a:pt x="14" y="5"/>
                  </a:cubicBezTo>
                  <a:cubicBezTo>
                    <a:pt x="35" y="1"/>
                    <a:pt x="5" y="0"/>
                    <a:pt x="5" y="0"/>
                  </a:cubicBezTo>
                  <a:close/>
                </a:path>
              </a:pathLst>
            </a:custGeom>
            <a:solidFill>
              <a:schemeClr val="accent2">
                <a:alpha val="100000"/>
              </a:schemeClr>
            </a:solidFill>
            <a:ln w="9525">
              <a:noFill/>
            </a:ln>
          </p:spPr>
          <p:txBody>
            <a:bodyPr/>
            <a:lstStyle/>
            <a:p>
              <a:endParaRPr lang="zh-CN" altLang="en-US"/>
            </a:p>
          </p:txBody>
        </p:sp>
        <p:sp>
          <p:nvSpPr>
            <p:cNvPr id="1100" name="Freeform 184"/>
            <p:cNvSpPr/>
            <p:nvPr/>
          </p:nvSpPr>
          <p:spPr>
            <a:xfrm>
              <a:off x="869" y="370"/>
              <a:ext cx="136" cy="79"/>
            </a:xfrm>
            <a:custGeom>
              <a:avLst/>
              <a:gdLst/>
              <a:ahLst/>
              <a:cxnLst>
                <a:cxn ang="0">
                  <a:pos x="35" y="64"/>
                </a:cxn>
                <a:cxn ang="0">
                  <a:pos x="126" y="30"/>
                </a:cxn>
                <a:cxn ang="0">
                  <a:pos x="86" y="5"/>
                </a:cxn>
                <a:cxn ang="0">
                  <a:pos x="35" y="54"/>
                </a:cxn>
                <a:cxn ang="0">
                  <a:pos x="35" y="64"/>
                </a:cxn>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alpha val="100000"/>
              </a:schemeClr>
            </a:solidFill>
            <a:ln w="9525">
              <a:noFill/>
            </a:ln>
          </p:spPr>
          <p:txBody>
            <a:bodyPr/>
            <a:lstStyle/>
            <a:p>
              <a:endParaRPr lang="zh-CN" altLang="en-US"/>
            </a:p>
          </p:txBody>
        </p:sp>
        <p:sp>
          <p:nvSpPr>
            <p:cNvPr id="1101" name="Freeform 185"/>
            <p:cNvSpPr/>
            <p:nvPr/>
          </p:nvSpPr>
          <p:spPr>
            <a:xfrm>
              <a:off x="863" y="421"/>
              <a:ext cx="177" cy="85"/>
            </a:xfrm>
            <a:custGeom>
              <a:avLst/>
              <a:gdLst/>
              <a:ahLst/>
              <a:cxnLst>
                <a:cxn ang="0">
                  <a:pos x="126" y="30"/>
                </a:cxn>
                <a:cxn ang="0">
                  <a:pos x="40" y="50"/>
                </a:cxn>
                <a:cxn ang="0">
                  <a:pos x="30" y="65"/>
                </a:cxn>
                <a:cxn ang="0">
                  <a:pos x="137" y="60"/>
                </a:cxn>
                <a:cxn ang="0">
                  <a:pos x="126" y="30"/>
                </a:cxn>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alpha val="100000"/>
              </a:schemeClr>
            </a:solidFill>
            <a:ln w="9525">
              <a:noFill/>
            </a:ln>
          </p:spPr>
          <p:txBody>
            <a:bodyPr/>
            <a:lstStyle/>
            <a:p>
              <a:endParaRPr lang="zh-CN" altLang="en-US"/>
            </a:p>
          </p:txBody>
        </p:sp>
        <p:sp>
          <p:nvSpPr>
            <p:cNvPr id="1102" name="Freeform 186"/>
            <p:cNvSpPr/>
            <p:nvPr/>
          </p:nvSpPr>
          <p:spPr>
            <a:xfrm>
              <a:off x="749" y="500"/>
              <a:ext cx="247" cy="60"/>
            </a:xfrm>
            <a:custGeom>
              <a:avLst/>
              <a:gdLst/>
              <a:ahLst/>
              <a:cxnLst>
                <a:cxn ang="0">
                  <a:pos x="202" y="15"/>
                </a:cxn>
                <a:cxn ang="0">
                  <a:pos x="146" y="5"/>
                </a:cxn>
                <a:cxn ang="0">
                  <a:pos x="35" y="0"/>
                </a:cxn>
                <a:cxn ang="0">
                  <a:pos x="10" y="25"/>
                </a:cxn>
                <a:cxn ang="0">
                  <a:pos x="101" y="40"/>
                </a:cxn>
                <a:cxn ang="0">
                  <a:pos x="207" y="40"/>
                </a:cxn>
                <a:cxn ang="0">
                  <a:pos x="202" y="15"/>
                </a:cxn>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alpha val="100000"/>
              </a:schemeClr>
            </a:solidFill>
            <a:ln w="9525">
              <a:noFill/>
            </a:ln>
          </p:spPr>
          <p:txBody>
            <a:bodyPr/>
            <a:lstStyle/>
            <a:p>
              <a:endParaRPr lang="zh-CN" altLang="en-US"/>
            </a:p>
          </p:txBody>
        </p:sp>
        <p:sp>
          <p:nvSpPr>
            <p:cNvPr id="1103" name="Freeform 187"/>
            <p:cNvSpPr/>
            <p:nvPr/>
          </p:nvSpPr>
          <p:spPr>
            <a:xfrm>
              <a:off x="774" y="557"/>
              <a:ext cx="202" cy="54"/>
            </a:xfrm>
            <a:custGeom>
              <a:avLst/>
              <a:gdLst/>
              <a:ahLst/>
              <a:cxnLst>
                <a:cxn ang="0">
                  <a:pos x="187" y="10"/>
                </a:cxn>
                <a:cxn ang="0">
                  <a:pos x="131" y="20"/>
                </a:cxn>
                <a:cxn ang="0">
                  <a:pos x="66" y="15"/>
                </a:cxn>
                <a:cxn ang="0">
                  <a:pos x="5" y="10"/>
                </a:cxn>
                <a:cxn ang="0">
                  <a:pos x="177" y="39"/>
                </a:cxn>
                <a:cxn ang="0">
                  <a:pos x="187" y="10"/>
                </a:cxn>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alpha val="100000"/>
              </a:schemeClr>
            </a:solidFill>
            <a:ln w="9525">
              <a:noFill/>
            </a:ln>
          </p:spPr>
          <p:txBody>
            <a:bodyPr/>
            <a:lstStyle/>
            <a:p>
              <a:endParaRPr lang="zh-CN" altLang="en-US"/>
            </a:p>
          </p:txBody>
        </p:sp>
        <p:sp>
          <p:nvSpPr>
            <p:cNvPr id="1104" name="Freeform 188"/>
            <p:cNvSpPr/>
            <p:nvPr/>
          </p:nvSpPr>
          <p:spPr>
            <a:xfrm>
              <a:off x="762" y="601"/>
              <a:ext cx="209" cy="174"/>
            </a:xfrm>
            <a:custGeom>
              <a:avLst/>
              <a:gdLst/>
              <a:ahLst/>
              <a:cxnLst>
                <a:cxn ang="0">
                  <a:pos x="143" y="46"/>
                </a:cxn>
                <a:cxn ang="0">
                  <a:pos x="66" y="31"/>
                </a:cxn>
                <a:cxn ang="0">
                  <a:pos x="20" y="77"/>
                </a:cxn>
                <a:cxn ang="0">
                  <a:pos x="5" y="97"/>
                </a:cxn>
                <a:cxn ang="0">
                  <a:pos x="46" y="97"/>
                </a:cxn>
                <a:cxn ang="0">
                  <a:pos x="87" y="138"/>
                </a:cxn>
                <a:cxn ang="0">
                  <a:pos x="107" y="154"/>
                </a:cxn>
                <a:cxn ang="0">
                  <a:pos x="148" y="97"/>
                </a:cxn>
                <a:cxn ang="0">
                  <a:pos x="199" y="97"/>
                </a:cxn>
                <a:cxn ang="0">
                  <a:pos x="143" y="46"/>
                </a:cxn>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alpha val="100000"/>
              </a:schemeClr>
            </a:solidFill>
            <a:ln w="9525">
              <a:noFill/>
            </a:ln>
          </p:spPr>
          <p:txBody>
            <a:bodyPr/>
            <a:lstStyle/>
            <a:p>
              <a:endParaRPr lang="zh-CN" altLang="en-US"/>
            </a:p>
          </p:txBody>
        </p:sp>
        <p:sp>
          <p:nvSpPr>
            <p:cNvPr id="1105" name="Freeform 189"/>
            <p:cNvSpPr/>
            <p:nvPr/>
          </p:nvSpPr>
          <p:spPr>
            <a:xfrm>
              <a:off x="901" y="522"/>
              <a:ext cx="126" cy="316"/>
            </a:xfrm>
            <a:custGeom>
              <a:avLst/>
              <a:gdLst/>
              <a:ahLst/>
              <a:cxnLst>
                <a:cxn ang="0">
                  <a:pos x="111" y="10"/>
                </a:cxn>
                <a:cxn ang="0">
                  <a:pos x="91" y="85"/>
                </a:cxn>
                <a:cxn ang="0">
                  <a:pos x="35" y="100"/>
                </a:cxn>
                <a:cxn ang="0">
                  <a:pos x="35" y="115"/>
                </a:cxn>
                <a:cxn ang="0">
                  <a:pos x="86" y="171"/>
                </a:cxn>
                <a:cxn ang="0">
                  <a:pos x="60" y="226"/>
                </a:cxn>
                <a:cxn ang="0">
                  <a:pos x="0" y="276"/>
                </a:cxn>
                <a:cxn ang="0">
                  <a:pos x="25" y="291"/>
                </a:cxn>
                <a:cxn ang="0">
                  <a:pos x="81" y="311"/>
                </a:cxn>
                <a:cxn ang="0">
                  <a:pos x="116" y="286"/>
                </a:cxn>
                <a:cxn ang="0">
                  <a:pos x="126" y="70"/>
                </a:cxn>
                <a:cxn ang="0">
                  <a:pos x="126" y="10"/>
                </a:cxn>
                <a:cxn ang="0">
                  <a:pos x="111" y="10"/>
                </a:cxn>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alpha val="100000"/>
              </a:schemeClr>
            </a:solidFill>
            <a:ln w="9525">
              <a:noFill/>
            </a:ln>
          </p:spPr>
          <p:txBody>
            <a:bodyPr/>
            <a:lstStyle/>
            <a:p>
              <a:endParaRPr lang="zh-CN" altLang="en-US"/>
            </a:p>
          </p:txBody>
        </p:sp>
      </p:grpSp>
      <p:grpSp>
        <p:nvGrpSpPr>
          <p:cNvPr id="1030" name="组合 1213"/>
          <p:cNvGrpSpPr/>
          <p:nvPr/>
        </p:nvGrpSpPr>
        <p:grpSpPr>
          <a:xfrm>
            <a:off x="381000" y="3962400"/>
            <a:ext cx="533400" cy="492125"/>
            <a:chOff x="0" y="0"/>
            <a:chExt cx="1062" cy="981"/>
          </a:xfrm>
        </p:grpSpPr>
        <p:sp>
          <p:nvSpPr>
            <p:cNvPr id="1080" name="Freeform 191"/>
            <p:cNvSpPr/>
            <p:nvPr/>
          </p:nvSpPr>
          <p:spPr>
            <a:xfrm>
              <a:off x="25" y="0"/>
              <a:ext cx="205" cy="82"/>
            </a:xfrm>
            <a:custGeom>
              <a:avLst/>
              <a:gdLst/>
              <a:ahLst/>
              <a:cxnLst>
                <a:cxn ang="0">
                  <a:pos x="150" y="62"/>
                </a:cxn>
                <a:cxn ang="0">
                  <a:pos x="185" y="51"/>
                </a:cxn>
                <a:cxn ang="0">
                  <a:pos x="190" y="46"/>
                </a:cxn>
                <a:cxn ang="0">
                  <a:pos x="155" y="5"/>
                </a:cxn>
                <a:cxn ang="0">
                  <a:pos x="40" y="56"/>
                </a:cxn>
                <a:cxn ang="0">
                  <a:pos x="150" y="62"/>
                </a:cxn>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alpha val="100000"/>
              </a:schemeClr>
            </a:solidFill>
            <a:ln w="9525">
              <a:noFill/>
            </a:ln>
          </p:spPr>
          <p:txBody>
            <a:bodyPr/>
            <a:lstStyle/>
            <a:p>
              <a:endParaRPr lang="zh-CN" altLang="en-US"/>
            </a:p>
          </p:txBody>
        </p:sp>
        <p:sp>
          <p:nvSpPr>
            <p:cNvPr id="1081" name="Freeform 192"/>
            <p:cNvSpPr>
              <a:spLocks noEditPoints="1"/>
            </p:cNvSpPr>
            <p:nvPr/>
          </p:nvSpPr>
          <p:spPr>
            <a:xfrm>
              <a:off x="0" y="6"/>
              <a:ext cx="1062" cy="975"/>
            </a:xfrm>
            <a:custGeom>
              <a:avLst/>
              <a:gdLst/>
              <a:ahLst/>
              <a:cxnLst>
                <a:cxn ang="0">
                  <a:pos x="824" y="783"/>
                </a:cxn>
                <a:cxn ang="0">
                  <a:pos x="769" y="631"/>
                </a:cxn>
                <a:cxn ang="0">
                  <a:pos x="718" y="500"/>
                </a:cxn>
                <a:cxn ang="0">
                  <a:pos x="834" y="470"/>
                </a:cxn>
                <a:cxn ang="0">
                  <a:pos x="738" y="414"/>
                </a:cxn>
                <a:cxn ang="0">
                  <a:pos x="794" y="419"/>
                </a:cxn>
                <a:cxn ang="0">
                  <a:pos x="794" y="389"/>
                </a:cxn>
                <a:cxn ang="0">
                  <a:pos x="683" y="394"/>
                </a:cxn>
                <a:cxn ang="0">
                  <a:pos x="647" y="631"/>
                </a:cxn>
                <a:cxn ang="0">
                  <a:pos x="627" y="424"/>
                </a:cxn>
                <a:cxn ang="0">
                  <a:pos x="597" y="338"/>
                </a:cxn>
                <a:cxn ang="0">
                  <a:pos x="627" y="258"/>
                </a:cxn>
                <a:cxn ang="0">
                  <a:pos x="612" y="187"/>
                </a:cxn>
                <a:cxn ang="0">
                  <a:pos x="602" y="121"/>
                </a:cxn>
                <a:cxn ang="0">
                  <a:pos x="668" y="197"/>
                </a:cxn>
                <a:cxn ang="0">
                  <a:pos x="754" y="91"/>
                </a:cxn>
                <a:cxn ang="0">
                  <a:pos x="743" y="182"/>
                </a:cxn>
                <a:cxn ang="0">
                  <a:pos x="723" y="242"/>
                </a:cxn>
                <a:cxn ang="0">
                  <a:pos x="728" y="338"/>
                </a:cxn>
                <a:cxn ang="0">
                  <a:pos x="1006" y="147"/>
                </a:cxn>
                <a:cxn ang="0">
                  <a:pos x="455" y="5"/>
                </a:cxn>
                <a:cxn ang="0">
                  <a:pos x="283" y="40"/>
                </a:cxn>
                <a:cxn ang="0">
                  <a:pos x="430" y="61"/>
                </a:cxn>
                <a:cxn ang="0">
                  <a:pos x="303" y="111"/>
                </a:cxn>
                <a:cxn ang="0">
                  <a:pos x="293" y="147"/>
                </a:cxn>
                <a:cxn ang="0">
                  <a:pos x="192" y="86"/>
                </a:cxn>
                <a:cxn ang="0">
                  <a:pos x="66" y="581"/>
                </a:cxn>
                <a:cxn ang="0">
                  <a:pos x="308" y="738"/>
                </a:cxn>
                <a:cxn ang="0">
                  <a:pos x="228" y="672"/>
                </a:cxn>
                <a:cxn ang="0">
                  <a:pos x="177" y="733"/>
                </a:cxn>
                <a:cxn ang="0">
                  <a:pos x="162" y="647"/>
                </a:cxn>
                <a:cxn ang="0">
                  <a:pos x="233" y="434"/>
                </a:cxn>
                <a:cxn ang="0">
                  <a:pos x="339" y="419"/>
                </a:cxn>
                <a:cxn ang="0">
                  <a:pos x="359" y="480"/>
                </a:cxn>
                <a:cxn ang="0">
                  <a:pos x="308" y="611"/>
                </a:cxn>
                <a:cxn ang="0">
                  <a:pos x="460" y="909"/>
                </a:cxn>
                <a:cxn ang="0">
                  <a:pos x="941" y="839"/>
                </a:cxn>
                <a:cxn ang="0">
                  <a:pos x="920" y="333"/>
                </a:cxn>
                <a:cxn ang="0">
                  <a:pos x="834" y="303"/>
                </a:cxn>
                <a:cxn ang="0">
                  <a:pos x="571" y="308"/>
                </a:cxn>
                <a:cxn ang="0">
                  <a:pos x="546" y="440"/>
                </a:cxn>
                <a:cxn ang="0">
                  <a:pos x="577" y="253"/>
                </a:cxn>
                <a:cxn ang="0">
                  <a:pos x="450" y="131"/>
                </a:cxn>
                <a:cxn ang="0">
                  <a:pos x="531" y="177"/>
                </a:cxn>
                <a:cxn ang="0">
                  <a:pos x="308" y="364"/>
                </a:cxn>
                <a:cxn ang="0">
                  <a:pos x="121" y="187"/>
                </a:cxn>
                <a:cxn ang="0">
                  <a:pos x="344" y="202"/>
                </a:cxn>
                <a:cxn ang="0">
                  <a:pos x="400" y="202"/>
                </a:cxn>
                <a:cxn ang="0">
                  <a:pos x="546" y="227"/>
                </a:cxn>
                <a:cxn ang="0">
                  <a:pos x="501" y="470"/>
                </a:cxn>
                <a:cxn ang="0">
                  <a:pos x="470" y="258"/>
                </a:cxn>
                <a:cxn ang="0">
                  <a:pos x="308" y="364"/>
                </a:cxn>
                <a:cxn ang="0">
                  <a:pos x="405" y="414"/>
                </a:cxn>
                <a:cxn ang="0">
                  <a:pos x="445" y="293"/>
                </a:cxn>
                <a:cxn ang="0">
                  <a:pos x="516" y="733"/>
                </a:cxn>
                <a:cxn ang="0">
                  <a:pos x="415" y="485"/>
                </a:cxn>
                <a:cxn ang="0">
                  <a:pos x="592" y="535"/>
                </a:cxn>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alpha val="100000"/>
              </a:schemeClr>
            </a:solidFill>
            <a:ln w="9525">
              <a:noFill/>
            </a:ln>
          </p:spPr>
          <p:txBody>
            <a:bodyPr/>
            <a:lstStyle/>
            <a:p>
              <a:endParaRPr lang="zh-CN" altLang="en-US"/>
            </a:p>
          </p:txBody>
        </p:sp>
        <p:sp>
          <p:nvSpPr>
            <p:cNvPr id="1082" name="Freeform 193"/>
            <p:cNvSpPr/>
            <p:nvPr/>
          </p:nvSpPr>
          <p:spPr>
            <a:xfrm>
              <a:off x="253" y="472"/>
              <a:ext cx="85" cy="101"/>
            </a:xfrm>
            <a:custGeom>
              <a:avLst/>
              <a:gdLst/>
              <a:ahLst/>
              <a:cxnLst>
                <a:cxn ang="0">
                  <a:pos x="70" y="25"/>
                </a:cxn>
                <a:cxn ang="0">
                  <a:pos x="45" y="101"/>
                </a:cxn>
                <a:cxn ang="0">
                  <a:pos x="70" y="25"/>
                </a:cxn>
              </a:cxnLst>
              <a:rect l="0" t="0" r="0" b="0"/>
              <a:pathLst>
                <a:path w="17" h="20">
                  <a:moveTo>
                    <a:pt x="14" y="5"/>
                  </a:moveTo>
                  <a:cubicBezTo>
                    <a:pt x="13" y="0"/>
                    <a:pt x="0" y="8"/>
                    <a:pt x="9" y="20"/>
                  </a:cubicBezTo>
                  <a:cubicBezTo>
                    <a:pt x="9" y="20"/>
                    <a:pt x="17" y="17"/>
                    <a:pt x="14" y="5"/>
                  </a:cubicBezTo>
                  <a:close/>
                </a:path>
              </a:pathLst>
            </a:custGeom>
            <a:solidFill>
              <a:schemeClr val="accent2">
                <a:alpha val="100000"/>
              </a:schemeClr>
            </a:solidFill>
            <a:ln w="9525">
              <a:noFill/>
            </a:ln>
          </p:spPr>
          <p:txBody>
            <a:bodyPr/>
            <a:lstStyle/>
            <a:p>
              <a:endParaRPr lang="zh-CN" altLang="en-US"/>
            </a:p>
          </p:txBody>
        </p:sp>
        <p:sp>
          <p:nvSpPr>
            <p:cNvPr id="1083" name="Freeform 194"/>
            <p:cNvSpPr/>
            <p:nvPr/>
          </p:nvSpPr>
          <p:spPr>
            <a:xfrm>
              <a:off x="171" y="509"/>
              <a:ext cx="76" cy="136"/>
            </a:xfrm>
            <a:custGeom>
              <a:avLst/>
              <a:gdLst/>
              <a:ahLst/>
              <a:cxnLst>
                <a:cxn ang="0">
                  <a:pos x="35" y="50"/>
                </a:cxn>
                <a:cxn ang="0">
                  <a:pos x="20" y="126"/>
                </a:cxn>
                <a:cxn ang="0">
                  <a:pos x="76" y="81"/>
                </a:cxn>
                <a:cxn ang="0">
                  <a:pos x="66" y="40"/>
                </a:cxn>
                <a:cxn ang="0">
                  <a:pos x="35" y="50"/>
                </a:cxn>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alpha val="100000"/>
              </a:schemeClr>
            </a:solidFill>
            <a:ln w="9525">
              <a:noFill/>
            </a:ln>
          </p:spPr>
          <p:txBody>
            <a:bodyPr/>
            <a:lstStyle/>
            <a:p>
              <a:endParaRPr lang="zh-CN" altLang="en-US"/>
            </a:p>
          </p:txBody>
        </p:sp>
        <p:sp>
          <p:nvSpPr>
            <p:cNvPr id="1084" name="Freeform 195"/>
            <p:cNvSpPr/>
            <p:nvPr/>
          </p:nvSpPr>
          <p:spPr>
            <a:xfrm>
              <a:off x="126" y="237"/>
              <a:ext cx="243" cy="117"/>
            </a:xfrm>
            <a:custGeom>
              <a:avLst/>
              <a:gdLst/>
              <a:ahLst/>
              <a:cxnLst>
                <a:cxn ang="0">
                  <a:pos x="203" y="10"/>
                </a:cxn>
                <a:cxn ang="0">
                  <a:pos x="46" y="5"/>
                </a:cxn>
                <a:cxn ang="0">
                  <a:pos x="5" y="46"/>
                </a:cxn>
                <a:cxn ang="0">
                  <a:pos x="111" y="107"/>
                </a:cxn>
                <a:cxn ang="0">
                  <a:pos x="172" y="102"/>
                </a:cxn>
                <a:cxn ang="0">
                  <a:pos x="203" y="97"/>
                </a:cxn>
                <a:cxn ang="0">
                  <a:pos x="203" y="10"/>
                </a:cxn>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alpha val="100000"/>
              </a:schemeClr>
            </a:solidFill>
            <a:ln w="9525">
              <a:noFill/>
            </a:ln>
          </p:spPr>
          <p:txBody>
            <a:bodyPr/>
            <a:lstStyle/>
            <a:p>
              <a:endParaRPr lang="zh-CN" altLang="en-US"/>
            </a:p>
          </p:txBody>
        </p:sp>
        <p:sp>
          <p:nvSpPr>
            <p:cNvPr id="1085" name="Freeform 196"/>
            <p:cNvSpPr/>
            <p:nvPr/>
          </p:nvSpPr>
          <p:spPr>
            <a:xfrm>
              <a:off x="405" y="560"/>
              <a:ext cx="177" cy="187"/>
            </a:xfrm>
            <a:custGeom>
              <a:avLst/>
              <a:gdLst/>
              <a:ahLst/>
              <a:cxnLst>
                <a:cxn ang="0">
                  <a:pos x="121" y="10"/>
                </a:cxn>
                <a:cxn ang="0">
                  <a:pos x="56" y="10"/>
                </a:cxn>
                <a:cxn ang="0">
                  <a:pos x="20" y="101"/>
                </a:cxn>
                <a:cxn ang="0">
                  <a:pos x="142" y="111"/>
                </a:cxn>
                <a:cxn ang="0">
                  <a:pos x="121" y="10"/>
                </a:cxn>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alpha val="100000"/>
              </a:schemeClr>
            </a:solidFill>
            <a:ln w="9525">
              <a:noFill/>
            </a:ln>
          </p:spPr>
          <p:txBody>
            <a:bodyPr/>
            <a:lstStyle/>
            <a:p>
              <a:endParaRPr lang="zh-CN" altLang="en-US"/>
            </a:p>
          </p:txBody>
        </p:sp>
        <p:sp>
          <p:nvSpPr>
            <p:cNvPr id="1086" name="Freeform 197"/>
            <p:cNvSpPr/>
            <p:nvPr/>
          </p:nvSpPr>
          <p:spPr>
            <a:xfrm>
              <a:off x="809" y="373"/>
              <a:ext cx="177" cy="38"/>
            </a:xfrm>
            <a:custGeom>
              <a:avLst/>
              <a:gdLst/>
              <a:ahLst/>
              <a:cxnLst>
                <a:cxn ang="0">
                  <a:pos x="25" y="0"/>
                </a:cxn>
                <a:cxn ang="0">
                  <a:pos x="71" y="27"/>
                </a:cxn>
                <a:cxn ang="0">
                  <a:pos x="25" y="0"/>
                </a:cxn>
              </a:cxnLst>
              <a:rect l="0" t="0" r="0" b="0"/>
              <a:pathLst>
                <a:path w="35" h="7">
                  <a:moveTo>
                    <a:pt x="5" y="0"/>
                  </a:moveTo>
                  <a:cubicBezTo>
                    <a:pt x="0" y="0"/>
                    <a:pt x="7" y="7"/>
                    <a:pt x="14" y="5"/>
                  </a:cubicBezTo>
                  <a:cubicBezTo>
                    <a:pt x="35" y="1"/>
                    <a:pt x="5" y="0"/>
                    <a:pt x="5" y="0"/>
                  </a:cubicBezTo>
                  <a:close/>
                </a:path>
              </a:pathLst>
            </a:custGeom>
            <a:solidFill>
              <a:schemeClr val="accent2">
                <a:alpha val="100000"/>
              </a:schemeClr>
            </a:solidFill>
            <a:ln w="9525">
              <a:noFill/>
            </a:ln>
          </p:spPr>
          <p:txBody>
            <a:bodyPr/>
            <a:lstStyle/>
            <a:p>
              <a:endParaRPr lang="zh-CN" altLang="en-US"/>
            </a:p>
          </p:txBody>
        </p:sp>
        <p:sp>
          <p:nvSpPr>
            <p:cNvPr id="1087" name="Freeform 198"/>
            <p:cNvSpPr/>
            <p:nvPr/>
          </p:nvSpPr>
          <p:spPr>
            <a:xfrm>
              <a:off x="869" y="370"/>
              <a:ext cx="136" cy="79"/>
            </a:xfrm>
            <a:custGeom>
              <a:avLst/>
              <a:gdLst/>
              <a:ahLst/>
              <a:cxnLst>
                <a:cxn ang="0">
                  <a:pos x="35" y="64"/>
                </a:cxn>
                <a:cxn ang="0">
                  <a:pos x="126" y="30"/>
                </a:cxn>
                <a:cxn ang="0">
                  <a:pos x="86" y="5"/>
                </a:cxn>
                <a:cxn ang="0">
                  <a:pos x="35" y="54"/>
                </a:cxn>
                <a:cxn ang="0">
                  <a:pos x="35" y="64"/>
                </a:cxn>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alpha val="100000"/>
              </a:schemeClr>
            </a:solidFill>
            <a:ln w="9525">
              <a:noFill/>
            </a:ln>
          </p:spPr>
          <p:txBody>
            <a:bodyPr/>
            <a:lstStyle/>
            <a:p>
              <a:endParaRPr lang="zh-CN" altLang="en-US"/>
            </a:p>
          </p:txBody>
        </p:sp>
        <p:sp>
          <p:nvSpPr>
            <p:cNvPr id="1088" name="Freeform 199"/>
            <p:cNvSpPr/>
            <p:nvPr/>
          </p:nvSpPr>
          <p:spPr>
            <a:xfrm>
              <a:off x="863" y="421"/>
              <a:ext cx="177" cy="85"/>
            </a:xfrm>
            <a:custGeom>
              <a:avLst/>
              <a:gdLst/>
              <a:ahLst/>
              <a:cxnLst>
                <a:cxn ang="0">
                  <a:pos x="126" y="30"/>
                </a:cxn>
                <a:cxn ang="0">
                  <a:pos x="40" y="50"/>
                </a:cxn>
                <a:cxn ang="0">
                  <a:pos x="30" y="65"/>
                </a:cxn>
                <a:cxn ang="0">
                  <a:pos x="137" y="60"/>
                </a:cxn>
                <a:cxn ang="0">
                  <a:pos x="126" y="30"/>
                </a:cxn>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alpha val="100000"/>
              </a:schemeClr>
            </a:solidFill>
            <a:ln w="9525">
              <a:noFill/>
            </a:ln>
          </p:spPr>
          <p:txBody>
            <a:bodyPr/>
            <a:lstStyle/>
            <a:p>
              <a:endParaRPr lang="zh-CN" altLang="en-US"/>
            </a:p>
          </p:txBody>
        </p:sp>
        <p:sp>
          <p:nvSpPr>
            <p:cNvPr id="1089" name="Freeform 200"/>
            <p:cNvSpPr/>
            <p:nvPr/>
          </p:nvSpPr>
          <p:spPr>
            <a:xfrm>
              <a:off x="749" y="500"/>
              <a:ext cx="247" cy="60"/>
            </a:xfrm>
            <a:custGeom>
              <a:avLst/>
              <a:gdLst/>
              <a:ahLst/>
              <a:cxnLst>
                <a:cxn ang="0">
                  <a:pos x="202" y="15"/>
                </a:cxn>
                <a:cxn ang="0">
                  <a:pos x="146" y="5"/>
                </a:cxn>
                <a:cxn ang="0">
                  <a:pos x="35" y="0"/>
                </a:cxn>
                <a:cxn ang="0">
                  <a:pos x="10" y="25"/>
                </a:cxn>
                <a:cxn ang="0">
                  <a:pos x="101" y="40"/>
                </a:cxn>
                <a:cxn ang="0">
                  <a:pos x="207" y="40"/>
                </a:cxn>
                <a:cxn ang="0">
                  <a:pos x="202" y="15"/>
                </a:cxn>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alpha val="100000"/>
              </a:schemeClr>
            </a:solidFill>
            <a:ln w="9525">
              <a:noFill/>
            </a:ln>
          </p:spPr>
          <p:txBody>
            <a:bodyPr/>
            <a:lstStyle/>
            <a:p>
              <a:endParaRPr lang="zh-CN" altLang="en-US"/>
            </a:p>
          </p:txBody>
        </p:sp>
        <p:sp>
          <p:nvSpPr>
            <p:cNvPr id="1090" name="Freeform 201"/>
            <p:cNvSpPr/>
            <p:nvPr/>
          </p:nvSpPr>
          <p:spPr>
            <a:xfrm>
              <a:off x="774" y="557"/>
              <a:ext cx="202" cy="54"/>
            </a:xfrm>
            <a:custGeom>
              <a:avLst/>
              <a:gdLst/>
              <a:ahLst/>
              <a:cxnLst>
                <a:cxn ang="0">
                  <a:pos x="187" y="10"/>
                </a:cxn>
                <a:cxn ang="0">
                  <a:pos x="131" y="20"/>
                </a:cxn>
                <a:cxn ang="0">
                  <a:pos x="66" y="15"/>
                </a:cxn>
                <a:cxn ang="0">
                  <a:pos x="5" y="10"/>
                </a:cxn>
                <a:cxn ang="0">
                  <a:pos x="177" y="39"/>
                </a:cxn>
                <a:cxn ang="0">
                  <a:pos x="187" y="10"/>
                </a:cxn>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alpha val="100000"/>
              </a:schemeClr>
            </a:solidFill>
            <a:ln w="9525">
              <a:noFill/>
            </a:ln>
          </p:spPr>
          <p:txBody>
            <a:bodyPr/>
            <a:lstStyle/>
            <a:p>
              <a:endParaRPr lang="zh-CN" altLang="en-US"/>
            </a:p>
          </p:txBody>
        </p:sp>
        <p:sp>
          <p:nvSpPr>
            <p:cNvPr id="1091" name="Freeform 202"/>
            <p:cNvSpPr/>
            <p:nvPr/>
          </p:nvSpPr>
          <p:spPr>
            <a:xfrm>
              <a:off x="762" y="601"/>
              <a:ext cx="209" cy="174"/>
            </a:xfrm>
            <a:custGeom>
              <a:avLst/>
              <a:gdLst/>
              <a:ahLst/>
              <a:cxnLst>
                <a:cxn ang="0">
                  <a:pos x="143" y="46"/>
                </a:cxn>
                <a:cxn ang="0">
                  <a:pos x="66" y="31"/>
                </a:cxn>
                <a:cxn ang="0">
                  <a:pos x="20" y="77"/>
                </a:cxn>
                <a:cxn ang="0">
                  <a:pos x="5" y="97"/>
                </a:cxn>
                <a:cxn ang="0">
                  <a:pos x="46" y="97"/>
                </a:cxn>
                <a:cxn ang="0">
                  <a:pos x="87" y="138"/>
                </a:cxn>
                <a:cxn ang="0">
                  <a:pos x="107" y="154"/>
                </a:cxn>
                <a:cxn ang="0">
                  <a:pos x="148" y="97"/>
                </a:cxn>
                <a:cxn ang="0">
                  <a:pos x="199" y="97"/>
                </a:cxn>
                <a:cxn ang="0">
                  <a:pos x="143" y="46"/>
                </a:cxn>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alpha val="100000"/>
              </a:schemeClr>
            </a:solidFill>
            <a:ln w="9525">
              <a:noFill/>
            </a:ln>
          </p:spPr>
          <p:txBody>
            <a:bodyPr/>
            <a:lstStyle/>
            <a:p>
              <a:endParaRPr lang="zh-CN" altLang="en-US"/>
            </a:p>
          </p:txBody>
        </p:sp>
        <p:sp>
          <p:nvSpPr>
            <p:cNvPr id="1092" name="Freeform 203"/>
            <p:cNvSpPr/>
            <p:nvPr/>
          </p:nvSpPr>
          <p:spPr>
            <a:xfrm>
              <a:off x="901" y="522"/>
              <a:ext cx="126" cy="316"/>
            </a:xfrm>
            <a:custGeom>
              <a:avLst/>
              <a:gdLst/>
              <a:ahLst/>
              <a:cxnLst>
                <a:cxn ang="0">
                  <a:pos x="111" y="10"/>
                </a:cxn>
                <a:cxn ang="0">
                  <a:pos x="91" y="85"/>
                </a:cxn>
                <a:cxn ang="0">
                  <a:pos x="35" y="100"/>
                </a:cxn>
                <a:cxn ang="0">
                  <a:pos x="35" y="115"/>
                </a:cxn>
                <a:cxn ang="0">
                  <a:pos x="86" y="171"/>
                </a:cxn>
                <a:cxn ang="0">
                  <a:pos x="60" y="226"/>
                </a:cxn>
                <a:cxn ang="0">
                  <a:pos x="0" y="276"/>
                </a:cxn>
                <a:cxn ang="0">
                  <a:pos x="25" y="291"/>
                </a:cxn>
                <a:cxn ang="0">
                  <a:pos x="81" y="311"/>
                </a:cxn>
                <a:cxn ang="0">
                  <a:pos x="116" y="286"/>
                </a:cxn>
                <a:cxn ang="0">
                  <a:pos x="126" y="70"/>
                </a:cxn>
                <a:cxn ang="0">
                  <a:pos x="126" y="10"/>
                </a:cxn>
                <a:cxn ang="0">
                  <a:pos x="111" y="10"/>
                </a:cxn>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alpha val="100000"/>
              </a:schemeClr>
            </a:solidFill>
            <a:ln w="9525">
              <a:noFill/>
            </a:ln>
          </p:spPr>
          <p:txBody>
            <a:bodyPr/>
            <a:lstStyle/>
            <a:p>
              <a:endParaRPr lang="zh-CN" altLang="en-US"/>
            </a:p>
          </p:txBody>
        </p:sp>
      </p:grpSp>
      <p:grpSp>
        <p:nvGrpSpPr>
          <p:cNvPr id="1031" name="组合 1227"/>
          <p:cNvGrpSpPr/>
          <p:nvPr/>
        </p:nvGrpSpPr>
        <p:grpSpPr>
          <a:xfrm>
            <a:off x="381000" y="5070475"/>
            <a:ext cx="533400" cy="492125"/>
            <a:chOff x="0" y="0"/>
            <a:chExt cx="1062" cy="981"/>
          </a:xfrm>
        </p:grpSpPr>
        <p:sp>
          <p:nvSpPr>
            <p:cNvPr id="1067" name="Freeform 205"/>
            <p:cNvSpPr/>
            <p:nvPr/>
          </p:nvSpPr>
          <p:spPr>
            <a:xfrm>
              <a:off x="25" y="0"/>
              <a:ext cx="205" cy="82"/>
            </a:xfrm>
            <a:custGeom>
              <a:avLst/>
              <a:gdLst/>
              <a:ahLst/>
              <a:cxnLst>
                <a:cxn ang="0">
                  <a:pos x="150" y="62"/>
                </a:cxn>
                <a:cxn ang="0">
                  <a:pos x="185" y="51"/>
                </a:cxn>
                <a:cxn ang="0">
                  <a:pos x="190" y="46"/>
                </a:cxn>
                <a:cxn ang="0">
                  <a:pos x="155" y="5"/>
                </a:cxn>
                <a:cxn ang="0">
                  <a:pos x="40" y="56"/>
                </a:cxn>
                <a:cxn ang="0">
                  <a:pos x="150" y="62"/>
                </a:cxn>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alpha val="100000"/>
              </a:schemeClr>
            </a:solidFill>
            <a:ln w="9525">
              <a:noFill/>
            </a:ln>
          </p:spPr>
          <p:txBody>
            <a:bodyPr/>
            <a:lstStyle/>
            <a:p>
              <a:endParaRPr lang="zh-CN" altLang="en-US"/>
            </a:p>
          </p:txBody>
        </p:sp>
        <p:sp>
          <p:nvSpPr>
            <p:cNvPr id="1068" name="Freeform 206"/>
            <p:cNvSpPr>
              <a:spLocks noEditPoints="1"/>
            </p:cNvSpPr>
            <p:nvPr/>
          </p:nvSpPr>
          <p:spPr>
            <a:xfrm>
              <a:off x="0" y="6"/>
              <a:ext cx="1062" cy="975"/>
            </a:xfrm>
            <a:custGeom>
              <a:avLst/>
              <a:gdLst/>
              <a:ahLst/>
              <a:cxnLst>
                <a:cxn ang="0">
                  <a:pos x="824" y="783"/>
                </a:cxn>
                <a:cxn ang="0">
                  <a:pos x="769" y="631"/>
                </a:cxn>
                <a:cxn ang="0">
                  <a:pos x="718" y="500"/>
                </a:cxn>
                <a:cxn ang="0">
                  <a:pos x="834" y="470"/>
                </a:cxn>
                <a:cxn ang="0">
                  <a:pos x="738" y="414"/>
                </a:cxn>
                <a:cxn ang="0">
                  <a:pos x="794" y="419"/>
                </a:cxn>
                <a:cxn ang="0">
                  <a:pos x="794" y="389"/>
                </a:cxn>
                <a:cxn ang="0">
                  <a:pos x="683" y="394"/>
                </a:cxn>
                <a:cxn ang="0">
                  <a:pos x="647" y="631"/>
                </a:cxn>
                <a:cxn ang="0">
                  <a:pos x="627" y="424"/>
                </a:cxn>
                <a:cxn ang="0">
                  <a:pos x="597" y="338"/>
                </a:cxn>
                <a:cxn ang="0">
                  <a:pos x="627" y="258"/>
                </a:cxn>
                <a:cxn ang="0">
                  <a:pos x="612" y="187"/>
                </a:cxn>
                <a:cxn ang="0">
                  <a:pos x="602" y="121"/>
                </a:cxn>
                <a:cxn ang="0">
                  <a:pos x="668" y="197"/>
                </a:cxn>
                <a:cxn ang="0">
                  <a:pos x="754" y="91"/>
                </a:cxn>
                <a:cxn ang="0">
                  <a:pos x="743" y="182"/>
                </a:cxn>
                <a:cxn ang="0">
                  <a:pos x="723" y="242"/>
                </a:cxn>
                <a:cxn ang="0">
                  <a:pos x="728" y="338"/>
                </a:cxn>
                <a:cxn ang="0">
                  <a:pos x="1006" y="147"/>
                </a:cxn>
                <a:cxn ang="0">
                  <a:pos x="455" y="5"/>
                </a:cxn>
                <a:cxn ang="0">
                  <a:pos x="283" y="40"/>
                </a:cxn>
                <a:cxn ang="0">
                  <a:pos x="430" y="61"/>
                </a:cxn>
                <a:cxn ang="0">
                  <a:pos x="303" y="111"/>
                </a:cxn>
                <a:cxn ang="0">
                  <a:pos x="293" y="147"/>
                </a:cxn>
                <a:cxn ang="0">
                  <a:pos x="192" y="86"/>
                </a:cxn>
                <a:cxn ang="0">
                  <a:pos x="66" y="581"/>
                </a:cxn>
                <a:cxn ang="0">
                  <a:pos x="308" y="738"/>
                </a:cxn>
                <a:cxn ang="0">
                  <a:pos x="228" y="672"/>
                </a:cxn>
                <a:cxn ang="0">
                  <a:pos x="177" y="733"/>
                </a:cxn>
                <a:cxn ang="0">
                  <a:pos x="162" y="647"/>
                </a:cxn>
                <a:cxn ang="0">
                  <a:pos x="233" y="434"/>
                </a:cxn>
                <a:cxn ang="0">
                  <a:pos x="339" y="419"/>
                </a:cxn>
                <a:cxn ang="0">
                  <a:pos x="359" y="480"/>
                </a:cxn>
                <a:cxn ang="0">
                  <a:pos x="308" y="611"/>
                </a:cxn>
                <a:cxn ang="0">
                  <a:pos x="460" y="909"/>
                </a:cxn>
                <a:cxn ang="0">
                  <a:pos x="941" y="839"/>
                </a:cxn>
                <a:cxn ang="0">
                  <a:pos x="920" y="333"/>
                </a:cxn>
                <a:cxn ang="0">
                  <a:pos x="834" y="303"/>
                </a:cxn>
                <a:cxn ang="0">
                  <a:pos x="571" y="308"/>
                </a:cxn>
                <a:cxn ang="0">
                  <a:pos x="546" y="440"/>
                </a:cxn>
                <a:cxn ang="0">
                  <a:pos x="577" y="253"/>
                </a:cxn>
                <a:cxn ang="0">
                  <a:pos x="450" y="131"/>
                </a:cxn>
                <a:cxn ang="0">
                  <a:pos x="531" y="177"/>
                </a:cxn>
                <a:cxn ang="0">
                  <a:pos x="308" y="364"/>
                </a:cxn>
                <a:cxn ang="0">
                  <a:pos x="121" y="187"/>
                </a:cxn>
                <a:cxn ang="0">
                  <a:pos x="344" y="202"/>
                </a:cxn>
                <a:cxn ang="0">
                  <a:pos x="400" y="202"/>
                </a:cxn>
                <a:cxn ang="0">
                  <a:pos x="546" y="227"/>
                </a:cxn>
                <a:cxn ang="0">
                  <a:pos x="501" y="470"/>
                </a:cxn>
                <a:cxn ang="0">
                  <a:pos x="470" y="258"/>
                </a:cxn>
                <a:cxn ang="0">
                  <a:pos x="308" y="364"/>
                </a:cxn>
                <a:cxn ang="0">
                  <a:pos x="405" y="414"/>
                </a:cxn>
                <a:cxn ang="0">
                  <a:pos x="445" y="293"/>
                </a:cxn>
                <a:cxn ang="0">
                  <a:pos x="516" y="733"/>
                </a:cxn>
                <a:cxn ang="0">
                  <a:pos x="415" y="485"/>
                </a:cxn>
                <a:cxn ang="0">
                  <a:pos x="592" y="535"/>
                </a:cxn>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alpha val="100000"/>
              </a:schemeClr>
            </a:solidFill>
            <a:ln w="9525">
              <a:noFill/>
            </a:ln>
          </p:spPr>
          <p:txBody>
            <a:bodyPr/>
            <a:lstStyle/>
            <a:p>
              <a:endParaRPr lang="zh-CN" altLang="en-US"/>
            </a:p>
          </p:txBody>
        </p:sp>
        <p:sp>
          <p:nvSpPr>
            <p:cNvPr id="1069" name="Freeform 207"/>
            <p:cNvSpPr/>
            <p:nvPr/>
          </p:nvSpPr>
          <p:spPr>
            <a:xfrm>
              <a:off x="253" y="472"/>
              <a:ext cx="85" cy="101"/>
            </a:xfrm>
            <a:custGeom>
              <a:avLst/>
              <a:gdLst/>
              <a:ahLst/>
              <a:cxnLst>
                <a:cxn ang="0">
                  <a:pos x="70" y="25"/>
                </a:cxn>
                <a:cxn ang="0">
                  <a:pos x="45" y="101"/>
                </a:cxn>
                <a:cxn ang="0">
                  <a:pos x="70" y="25"/>
                </a:cxn>
              </a:cxnLst>
              <a:rect l="0" t="0" r="0" b="0"/>
              <a:pathLst>
                <a:path w="17" h="20">
                  <a:moveTo>
                    <a:pt x="14" y="5"/>
                  </a:moveTo>
                  <a:cubicBezTo>
                    <a:pt x="13" y="0"/>
                    <a:pt x="0" y="8"/>
                    <a:pt x="9" y="20"/>
                  </a:cubicBezTo>
                  <a:cubicBezTo>
                    <a:pt x="9" y="20"/>
                    <a:pt x="17" y="17"/>
                    <a:pt x="14" y="5"/>
                  </a:cubicBezTo>
                  <a:close/>
                </a:path>
              </a:pathLst>
            </a:custGeom>
            <a:solidFill>
              <a:schemeClr val="accent2">
                <a:alpha val="100000"/>
              </a:schemeClr>
            </a:solidFill>
            <a:ln w="9525">
              <a:noFill/>
            </a:ln>
          </p:spPr>
          <p:txBody>
            <a:bodyPr/>
            <a:lstStyle/>
            <a:p>
              <a:endParaRPr lang="zh-CN" altLang="en-US"/>
            </a:p>
          </p:txBody>
        </p:sp>
        <p:sp>
          <p:nvSpPr>
            <p:cNvPr id="1070" name="Freeform 208"/>
            <p:cNvSpPr/>
            <p:nvPr/>
          </p:nvSpPr>
          <p:spPr>
            <a:xfrm>
              <a:off x="171" y="509"/>
              <a:ext cx="76" cy="136"/>
            </a:xfrm>
            <a:custGeom>
              <a:avLst/>
              <a:gdLst/>
              <a:ahLst/>
              <a:cxnLst>
                <a:cxn ang="0">
                  <a:pos x="35" y="50"/>
                </a:cxn>
                <a:cxn ang="0">
                  <a:pos x="20" y="126"/>
                </a:cxn>
                <a:cxn ang="0">
                  <a:pos x="76" y="81"/>
                </a:cxn>
                <a:cxn ang="0">
                  <a:pos x="66" y="40"/>
                </a:cxn>
                <a:cxn ang="0">
                  <a:pos x="35" y="50"/>
                </a:cxn>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alpha val="100000"/>
              </a:schemeClr>
            </a:solidFill>
            <a:ln w="9525">
              <a:noFill/>
            </a:ln>
          </p:spPr>
          <p:txBody>
            <a:bodyPr/>
            <a:lstStyle/>
            <a:p>
              <a:endParaRPr lang="zh-CN" altLang="en-US"/>
            </a:p>
          </p:txBody>
        </p:sp>
        <p:sp>
          <p:nvSpPr>
            <p:cNvPr id="1071" name="Freeform 209"/>
            <p:cNvSpPr/>
            <p:nvPr/>
          </p:nvSpPr>
          <p:spPr>
            <a:xfrm>
              <a:off x="126" y="237"/>
              <a:ext cx="243" cy="117"/>
            </a:xfrm>
            <a:custGeom>
              <a:avLst/>
              <a:gdLst/>
              <a:ahLst/>
              <a:cxnLst>
                <a:cxn ang="0">
                  <a:pos x="203" y="10"/>
                </a:cxn>
                <a:cxn ang="0">
                  <a:pos x="46" y="5"/>
                </a:cxn>
                <a:cxn ang="0">
                  <a:pos x="5" y="46"/>
                </a:cxn>
                <a:cxn ang="0">
                  <a:pos x="111" y="107"/>
                </a:cxn>
                <a:cxn ang="0">
                  <a:pos x="172" y="102"/>
                </a:cxn>
                <a:cxn ang="0">
                  <a:pos x="203" y="97"/>
                </a:cxn>
                <a:cxn ang="0">
                  <a:pos x="203" y="10"/>
                </a:cxn>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alpha val="100000"/>
              </a:schemeClr>
            </a:solidFill>
            <a:ln w="9525">
              <a:noFill/>
            </a:ln>
          </p:spPr>
          <p:txBody>
            <a:bodyPr/>
            <a:lstStyle/>
            <a:p>
              <a:endParaRPr lang="zh-CN" altLang="en-US"/>
            </a:p>
          </p:txBody>
        </p:sp>
        <p:sp>
          <p:nvSpPr>
            <p:cNvPr id="1072" name="Freeform 210"/>
            <p:cNvSpPr/>
            <p:nvPr/>
          </p:nvSpPr>
          <p:spPr>
            <a:xfrm>
              <a:off x="405" y="560"/>
              <a:ext cx="177" cy="187"/>
            </a:xfrm>
            <a:custGeom>
              <a:avLst/>
              <a:gdLst/>
              <a:ahLst/>
              <a:cxnLst>
                <a:cxn ang="0">
                  <a:pos x="121" y="10"/>
                </a:cxn>
                <a:cxn ang="0">
                  <a:pos x="56" y="10"/>
                </a:cxn>
                <a:cxn ang="0">
                  <a:pos x="20" y="101"/>
                </a:cxn>
                <a:cxn ang="0">
                  <a:pos x="142" y="111"/>
                </a:cxn>
                <a:cxn ang="0">
                  <a:pos x="121" y="10"/>
                </a:cxn>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alpha val="100000"/>
              </a:schemeClr>
            </a:solidFill>
            <a:ln w="9525">
              <a:noFill/>
            </a:ln>
          </p:spPr>
          <p:txBody>
            <a:bodyPr/>
            <a:lstStyle/>
            <a:p>
              <a:endParaRPr lang="zh-CN" altLang="en-US"/>
            </a:p>
          </p:txBody>
        </p:sp>
        <p:sp>
          <p:nvSpPr>
            <p:cNvPr id="1073" name="Freeform 211"/>
            <p:cNvSpPr/>
            <p:nvPr/>
          </p:nvSpPr>
          <p:spPr>
            <a:xfrm>
              <a:off x="809" y="373"/>
              <a:ext cx="177" cy="38"/>
            </a:xfrm>
            <a:custGeom>
              <a:avLst/>
              <a:gdLst/>
              <a:ahLst/>
              <a:cxnLst>
                <a:cxn ang="0">
                  <a:pos x="25" y="0"/>
                </a:cxn>
                <a:cxn ang="0">
                  <a:pos x="71" y="27"/>
                </a:cxn>
                <a:cxn ang="0">
                  <a:pos x="25" y="0"/>
                </a:cxn>
              </a:cxnLst>
              <a:rect l="0" t="0" r="0" b="0"/>
              <a:pathLst>
                <a:path w="35" h="7">
                  <a:moveTo>
                    <a:pt x="5" y="0"/>
                  </a:moveTo>
                  <a:cubicBezTo>
                    <a:pt x="0" y="0"/>
                    <a:pt x="7" y="7"/>
                    <a:pt x="14" y="5"/>
                  </a:cubicBezTo>
                  <a:cubicBezTo>
                    <a:pt x="35" y="1"/>
                    <a:pt x="5" y="0"/>
                    <a:pt x="5" y="0"/>
                  </a:cubicBezTo>
                  <a:close/>
                </a:path>
              </a:pathLst>
            </a:custGeom>
            <a:solidFill>
              <a:schemeClr val="accent2">
                <a:alpha val="100000"/>
              </a:schemeClr>
            </a:solidFill>
            <a:ln w="9525">
              <a:noFill/>
            </a:ln>
          </p:spPr>
          <p:txBody>
            <a:bodyPr/>
            <a:lstStyle/>
            <a:p>
              <a:endParaRPr lang="zh-CN" altLang="en-US"/>
            </a:p>
          </p:txBody>
        </p:sp>
        <p:sp>
          <p:nvSpPr>
            <p:cNvPr id="1074" name="Freeform 212"/>
            <p:cNvSpPr/>
            <p:nvPr/>
          </p:nvSpPr>
          <p:spPr>
            <a:xfrm>
              <a:off x="869" y="370"/>
              <a:ext cx="136" cy="79"/>
            </a:xfrm>
            <a:custGeom>
              <a:avLst/>
              <a:gdLst/>
              <a:ahLst/>
              <a:cxnLst>
                <a:cxn ang="0">
                  <a:pos x="35" y="64"/>
                </a:cxn>
                <a:cxn ang="0">
                  <a:pos x="126" y="30"/>
                </a:cxn>
                <a:cxn ang="0">
                  <a:pos x="86" y="5"/>
                </a:cxn>
                <a:cxn ang="0">
                  <a:pos x="35" y="54"/>
                </a:cxn>
                <a:cxn ang="0">
                  <a:pos x="35" y="64"/>
                </a:cxn>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alpha val="100000"/>
              </a:schemeClr>
            </a:solidFill>
            <a:ln w="9525">
              <a:noFill/>
            </a:ln>
          </p:spPr>
          <p:txBody>
            <a:bodyPr/>
            <a:lstStyle/>
            <a:p>
              <a:endParaRPr lang="zh-CN" altLang="en-US"/>
            </a:p>
          </p:txBody>
        </p:sp>
        <p:sp>
          <p:nvSpPr>
            <p:cNvPr id="1075" name="Freeform 213"/>
            <p:cNvSpPr/>
            <p:nvPr/>
          </p:nvSpPr>
          <p:spPr>
            <a:xfrm>
              <a:off x="863" y="421"/>
              <a:ext cx="177" cy="85"/>
            </a:xfrm>
            <a:custGeom>
              <a:avLst/>
              <a:gdLst/>
              <a:ahLst/>
              <a:cxnLst>
                <a:cxn ang="0">
                  <a:pos x="126" y="30"/>
                </a:cxn>
                <a:cxn ang="0">
                  <a:pos x="40" y="50"/>
                </a:cxn>
                <a:cxn ang="0">
                  <a:pos x="30" y="65"/>
                </a:cxn>
                <a:cxn ang="0">
                  <a:pos x="137" y="60"/>
                </a:cxn>
                <a:cxn ang="0">
                  <a:pos x="126" y="30"/>
                </a:cxn>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alpha val="100000"/>
              </a:schemeClr>
            </a:solidFill>
            <a:ln w="9525">
              <a:noFill/>
            </a:ln>
          </p:spPr>
          <p:txBody>
            <a:bodyPr/>
            <a:lstStyle/>
            <a:p>
              <a:endParaRPr lang="zh-CN" altLang="en-US"/>
            </a:p>
          </p:txBody>
        </p:sp>
        <p:sp>
          <p:nvSpPr>
            <p:cNvPr id="1076" name="Freeform 214"/>
            <p:cNvSpPr/>
            <p:nvPr/>
          </p:nvSpPr>
          <p:spPr>
            <a:xfrm>
              <a:off x="749" y="500"/>
              <a:ext cx="247" cy="60"/>
            </a:xfrm>
            <a:custGeom>
              <a:avLst/>
              <a:gdLst/>
              <a:ahLst/>
              <a:cxnLst>
                <a:cxn ang="0">
                  <a:pos x="202" y="15"/>
                </a:cxn>
                <a:cxn ang="0">
                  <a:pos x="146" y="5"/>
                </a:cxn>
                <a:cxn ang="0">
                  <a:pos x="35" y="0"/>
                </a:cxn>
                <a:cxn ang="0">
                  <a:pos x="10" y="25"/>
                </a:cxn>
                <a:cxn ang="0">
                  <a:pos x="101" y="40"/>
                </a:cxn>
                <a:cxn ang="0">
                  <a:pos x="207" y="40"/>
                </a:cxn>
                <a:cxn ang="0">
                  <a:pos x="202" y="15"/>
                </a:cxn>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alpha val="100000"/>
              </a:schemeClr>
            </a:solidFill>
            <a:ln w="9525">
              <a:noFill/>
            </a:ln>
          </p:spPr>
          <p:txBody>
            <a:bodyPr/>
            <a:lstStyle/>
            <a:p>
              <a:endParaRPr lang="zh-CN" altLang="en-US"/>
            </a:p>
          </p:txBody>
        </p:sp>
        <p:sp>
          <p:nvSpPr>
            <p:cNvPr id="1077" name="Freeform 215"/>
            <p:cNvSpPr/>
            <p:nvPr/>
          </p:nvSpPr>
          <p:spPr>
            <a:xfrm>
              <a:off x="774" y="557"/>
              <a:ext cx="202" cy="54"/>
            </a:xfrm>
            <a:custGeom>
              <a:avLst/>
              <a:gdLst/>
              <a:ahLst/>
              <a:cxnLst>
                <a:cxn ang="0">
                  <a:pos x="187" y="10"/>
                </a:cxn>
                <a:cxn ang="0">
                  <a:pos x="131" y="20"/>
                </a:cxn>
                <a:cxn ang="0">
                  <a:pos x="66" y="15"/>
                </a:cxn>
                <a:cxn ang="0">
                  <a:pos x="5" y="10"/>
                </a:cxn>
                <a:cxn ang="0">
                  <a:pos x="177" y="39"/>
                </a:cxn>
                <a:cxn ang="0">
                  <a:pos x="187" y="10"/>
                </a:cxn>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alpha val="100000"/>
              </a:schemeClr>
            </a:solidFill>
            <a:ln w="9525">
              <a:noFill/>
            </a:ln>
          </p:spPr>
          <p:txBody>
            <a:bodyPr/>
            <a:lstStyle/>
            <a:p>
              <a:endParaRPr lang="zh-CN" altLang="en-US"/>
            </a:p>
          </p:txBody>
        </p:sp>
        <p:sp>
          <p:nvSpPr>
            <p:cNvPr id="1078" name="Freeform 216"/>
            <p:cNvSpPr/>
            <p:nvPr/>
          </p:nvSpPr>
          <p:spPr>
            <a:xfrm>
              <a:off x="762" y="601"/>
              <a:ext cx="209" cy="174"/>
            </a:xfrm>
            <a:custGeom>
              <a:avLst/>
              <a:gdLst/>
              <a:ahLst/>
              <a:cxnLst>
                <a:cxn ang="0">
                  <a:pos x="143" y="46"/>
                </a:cxn>
                <a:cxn ang="0">
                  <a:pos x="66" y="31"/>
                </a:cxn>
                <a:cxn ang="0">
                  <a:pos x="20" y="77"/>
                </a:cxn>
                <a:cxn ang="0">
                  <a:pos x="5" y="97"/>
                </a:cxn>
                <a:cxn ang="0">
                  <a:pos x="46" y="97"/>
                </a:cxn>
                <a:cxn ang="0">
                  <a:pos x="87" y="138"/>
                </a:cxn>
                <a:cxn ang="0">
                  <a:pos x="107" y="154"/>
                </a:cxn>
                <a:cxn ang="0">
                  <a:pos x="148" y="97"/>
                </a:cxn>
                <a:cxn ang="0">
                  <a:pos x="199" y="97"/>
                </a:cxn>
                <a:cxn ang="0">
                  <a:pos x="143" y="46"/>
                </a:cxn>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alpha val="100000"/>
              </a:schemeClr>
            </a:solidFill>
            <a:ln w="9525">
              <a:noFill/>
            </a:ln>
          </p:spPr>
          <p:txBody>
            <a:bodyPr/>
            <a:lstStyle/>
            <a:p>
              <a:endParaRPr lang="zh-CN" altLang="en-US"/>
            </a:p>
          </p:txBody>
        </p:sp>
        <p:sp>
          <p:nvSpPr>
            <p:cNvPr id="1079" name="Freeform 217"/>
            <p:cNvSpPr/>
            <p:nvPr/>
          </p:nvSpPr>
          <p:spPr>
            <a:xfrm>
              <a:off x="901" y="522"/>
              <a:ext cx="126" cy="316"/>
            </a:xfrm>
            <a:custGeom>
              <a:avLst/>
              <a:gdLst/>
              <a:ahLst/>
              <a:cxnLst>
                <a:cxn ang="0">
                  <a:pos x="111" y="10"/>
                </a:cxn>
                <a:cxn ang="0">
                  <a:pos x="91" y="85"/>
                </a:cxn>
                <a:cxn ang="0">
                  <a:pos x="35" y="100"/>
                </a:cxn>
                <a:cxn ang="0">
                  <a:pos x="35" y="115"/>
                </a:cxn>
                <a:cxn ang="0">
                  <a:pos x="86" y="171"/>
                </a:cxn>
                <a:cxn ang="0">
                  <a:pos x="60" y="226"/>
                </a:cxn>
                <a:cxn ang="0">
                  <a:pos x="0" y="276"/>
                </a:cxn>
                <a:cxn ang="0">
                  <a:pos x="25" y="291"/>
                </a:cxn>
                <a:cxn ang="0">
                  <a:pos x="81" y="311"/>
                </a:cxn>
                <a:cxn ang="0">
                  <a:pos x="116" y="286"/>
                </a:cxn>
                <a:cxn ang="0">
                  <a:pos x="126" y="70"/>
                </a:cxn>
                <a:cxn ang="0">
                  <a:pos x="126" y="10"/>
                </a:cxn>
                <a:cxn ang="0">
                  <a:pos x="111" y="10"/>
                </a:cxn>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alpha val="100000"/>
              </a:schemeClr>
            </a:solidFill>
            <a:ln w="9525">
              <a:noFill/>
            </a:ln>
          </p:spPr>
          <p:txBody>
            <a:bodyPr/>
            <a:lstStyle/>
            <a:p>
              <a:endParaRPr lang="zh-CN" altLang="en-US"/>
            </a:p>
          </p:txBody>
        </p:sp>
      </p:grpSp>
      <p:grpSp>
        <p:nvGrpSpPr>
          <p:cNvPr id="1032" name="组合 1241"/>
          <p:cNvGrpSpPr/>
          <p:nvPr/>
        </p:nvGrpSpPr>
        <p:grpSpPr>
          <a:xfrm>
            <a:off x="381000" y="6121400"/>
            <a:ext cx="533400" cy="492125"/>
            <a:chOff x="0" y="0"/>
            <a:chExt cx="1062" cy="981"/>
          </a:xfrm>
        </p:grpSpPr>
        <p:sp>
          <p:nvSpPr>
            <p:cNvPr id="1054" name="Freeform 219"/>
            <p:cNvSpPr/>
            <p:nvPr/>
          </p:nvSpPr>
          <p:spPr>
            <a:xfrm>
              <a:off x="25" y="0"/>
              <a:ext cx="205" cy="82"/>
            </a:xfrm>
            <a:custGeom>
              <a:avLst/>
              <a:gdLst/>
              <a:ahLst/>
              <a:cxnLst>
                <a:cxn ang="0">
                  <a:pos x="150" y="62"/>
                </a:cxn>
                <a:cxn ang="0">
                  <a:pos x="185" y="51"/>
                </a:cxn>
                <a:cxn ang="0">
                  <a:pos x="190" y="46"/>
                </a:cxn>
                <a:cxn ang="0">
                  <a:pos x="155" y="5"/>
                </a:cxn>
                <a:cxn ang="0">
                  <a:pos x="40" y="56"/>
                </a:cxn>
                <a:cxn ang="0">
                  <a:pos x="150" y="62"/>
                </a:cxn>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alpha val="100000"/>
              </a:schemeClr>
            </a:solidFill>
            <a:ln w="9525">
              <a:noFill/>
            </a:ln>
          </p:spPr>
          <p:txBody>
            <a:bodyPr/>
            <a:lstStyle/>
            <a:p>
              <a:endParaRPr lang="zh-CN" altLang="en-US"/>
            </a:p>
          </p:txBody>
        </p:sp>
        <p:sp>
          <p:nvSpPr>
            <p:cNvPr id="1055" name="Freeform 220"/>
            <p:cNvSpPr>
              <a:spLocks noEditPoints="1"/>
            </p:cNvSpPr>
            <p:nvPr/>
          </p:nvSpPr>
          <p:spPr>
            <a:xfrm>
              <a:off x="0" y="6"/>
              <a:ext cx="1062" cy="975"/>
            </a:xfrm>
            <a:custGeom>
              <a:avLst/>
              <a:gdLst/>
              <a:ahLst/>
              <a:cxnLst>
                <a:cxn ang="0">
                  <a:pos x="824" y="783"/>
                </a:cxn>
                <a:cxn ang="0">
                  <a:pos x="769" y="631"/>
                </a:cxn>
                <a:cxn ang="0">
                  <a:pos x="718" y="500"/>
                </a:cxn>
                <a:cxn ang="0">
                  <a:pos x="834" y="470"/>
                </a:cxn>
                <a:cxn ang="0">
                  <a:pos x="738" y="414"/>
                </a:cxn>
                <a:cxn ang="0">
                  <a:pos x="794" y="419"/>
                </a:cxn>
                <a:cxn ang="0">
                  <a:pos x="794" y="389"/>
                </a:cxn>
                <a:cxn ang="0">
                  <a:pos x="683" y="394"/>
                </a:cxn>
                <a:cxn ang="0">
                  <a:pos x="647" y="631"/>
                </a:cxn>
                <a:cxn ang="0">
                  <a:pos x="627" y="424"/>
                </a:cxn>
                <a:cxn ang="0">
                  <a:pos x="597" y="338"/>
                </a:cxn>
                <a:cxn ang="0">
                  <a:pos x="627" y="258"/>
                </a:cxn>
                <a:cxn ang="0">
                  <a:pos x="612" y="187"/>
                </a:cxn>
                <a:cxn ang="0">
                  <a:pos x="602" y="121"/>
                </a:cxn>
                <a:cxn ang="0">
                  <a:pos x="668" y="197"/>
                </a:cxn>
                <a:cxn ang="0">
                  <a:pos x="754" y="91"/>
                </a:cxn>
                <a:cxn ang="0">
                  <a:pos x="743" y="182"/>
                </a:cxn>
                <a:cxn ang="0">
                  <a:pos x="723" y="242"/>
                </a:cxn>
                <a:cxn ang="0">
                  <a:pos x="728" y="338"/>
                </a:cxn>
                <a:cxn ang="0">
                  <a:pos x="1006" y="147"/>
                </a:cxn>
                <a:cxn ang="0">
                  <a:pos x="455" y="5"/>
                </a:cxn>
                <a:cxn ang="0">
                  <a:pos x="283" y="40"/>
                </a:cxn>
                <a:cxn ang="0">
                  <a:pos x="430" y="61"/>
                </a:cxn>
                <a:cxn ang="0">
                  <a:pos x="303" y="111"/>
                </a:cxn>
                <a:cxn ang="0">
                  <a:pos x="293" y="147"/>
                </a:cxn>
                <a:cxn ang="0">
                  <a:pos x="192" y="86"/>
                </a:cxn>
                <a:cxn ang="0">
                  <a:pos x="66" y="581"/>
                </a:cxn>
                <a:cxn ang="0">
                  <a:pos x="308" y="738"/>
                </a:cxn>
                <a:cxn ang="0">
                  <a:pos x="228" y="672"/>
                </a:cxn>
                <a:cxn ang="0">
                  <a:pos x="177" y="733"/>
                </a:cxn>
                <a:cxn ang="0">
                  <a:pos x="162" y="647"/>
                </a:cxn>
                <a:cxn ang="0">
                  <a:pos x="233" y="434"/>
                </a:cxn>
                <a:cxn ang="0">
                  <a:pos x="339" y="419"/>
                </a:cxn>
                <a:cxn ang="0">
                  <a:pos x="359" y="480"/>
                </a:cxn>
                <a:cxn ang="0">
                  <a:pos x="308" y="611"/>
                </a:cxn>
                <a:cxn ang="0">
                  <a:pos x="460" y="909"/>
                </a:cxn>
                <a:cxn ang="0">
                  <a:pos x="941" y="839"/>
                </a:cxn>
                <a:cxn ang="0">
                  <a:pos x="920" y="333"/>
                </a:cxn>
                <a:cxn ang="0">
                  <a:pos x="834" y="303"/>
                </a:cxn>
                <a:cxn ang="0">
                  <a:pos x="571" y="308"/>
                </a:cxn>
                <a:cxn ang="0">
                  <a:pos x="546" y="440"/>
                </a:cxn>
                <a:cxn ang="0">
                  <a:pos x="577" y="253"/>
                </a:cxn>
                <a:cxn ang="0">
                  <a:pos x="450" y="131"/>
                </a:cxn>
                <a:cxn ang="0">
                  <a:pos x="531" y="177"/>
                </a:cxn>
                <a:cxn ang="0">
                  <a:pos x="308" y="364"/>
                </a:cxn>
                <a:cxn ang="0">
                  <a:pos x="121" y="187"/>
                </a:cxn>
                <a:cxn ang="0">
                  <a:pos x="344" y="202"/>
                </a:cxn>
                <a:cxn ang="0">
                  <a:pos x="400" y="202"/>
                </a:cxn>
                <a:cxn ang="0">
                  <a:pos x="546" y="227"/>
                </a:cxn>
                <a:cxn ang="0">
                  <a:pos x="501" y="470"/>
                </a:cxn>
                <a:cxn ang="0">
                  <a:pos x="470" y="258"/>
                </a:cxn>
                <a:cxn ang="0">
                  <a:pos x="308" y="364"/>
                </a:cxn>
                <a:cxn ang="0">
                  <a:pos x="405" y="414"/>
                </a:cxn>
                <a:cxn ang="0">
                  <a:pos x="445" y="293"/>
                </a:cxn>
                <a:cxn ang="0">
                  <a:pos x="516" y="733"/>
                </a:cxn>
                <a:cxn ang="0">
                  <a:pos x="415" y="485"/>
                </a:cxn>
                <a:cxn ang="0">
                  <a:pos x="592" y="535"/>
                </a:cxn>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alpha val="100000"/>
              </a:schemeClr>
            </a:solidFill>
            <a:ln w="9525">
              <a:noFill/>
            </a:ln>
          </p:spPr>
          <p:txBody>
            <a:bodyPr/>
            <a:lstStyle/>
            <a:p>
              <a:endParaRPr lang="zh-CN" altLang="en-US"/>
            </a:p>
          </p:txBody>
        </p:sp>
        <p:sp>
          <p:nvSpPr>
            <p:cNvPr id="1056" name="Freeform 221"/>
            <p:cNvSpPr/>
            <p:nvPr/>
          </p:nvSpPr>
          <p:spPr>
            <a:xfrm>
              <a:off x="253" y="472"/>
              <a:ext cx="85" cy="101"/>
            </a:xfrm>
            <a:custGeom>
              <a:avLst/>
              <a:gdLst/>
              <a:ahLst/>
              <a:cxnLst>
                <a:cxn ang="0">
                  <a:pos x="70" y="25"/>
                </a:cxn>
                <a:cxn ang="0">
                  <a:pos x="45" y="101"/>
                </a:cxn>
                <a:cxn ang="0">
                  <a:pos x="70" y="25"/>
                </a:cxn>
              </a:cxnLst>
              <a:rect l="0" t="0" r="0" b="0"/>
              <a:pathLst>
                <a:path w="17" h="20">
                  <a:moveTo>
                    <a:pt x="14" y="5"/>
                  </a:moveTo>
                  <a:cubicBezTo>
                    <a:pt x="13" y="0"/>
                    <a:pt x="0" y="8"/>
                    <a:pt x="9" y="20"/>
                  </a:cubicBezTo>
                  <a:cubicBezTo>
                    <a:pt x="9" y="20"/>
                    <a:pt x="17" y="17"/>
                    <a:pt x="14" y="5"/>
                  </a:cubicBezTo>
                  <a:close/>
                </a:path>
              </a:pathLst>
            </a:custGeom>
            <a:solidFill>
              <a:schemeClr val="accent2">
                <a:alpha val="100000"/>
              </a:schemeClr>
            </a:solidFill>
            <a:ln w="9525">
              <a:noFill/>
            </a:ln>
          </p:spPr>
          <p:txBody>
            <a:bodyPr/>
            <a:lstStyle/>
            <a:p>
              <a:endParaRPr lang="zh-CN" altLang="en-US"/>
            </a:p>
          </p:txBody>
        </p:sp>
        <p:sp>
          <p:nvSpPr>
            <p:cNvPr id="1057" name="Freeform 222"/>
            <p:cNvSpPr/>
            <p:nvPr/>
          </p:nvSpPr>
          <p:spPr>
            <a:xfrm>
              <a:off x="171" y="509"/>
              <a:ext cx="76" cy="136"/>
            </a:xfrm>
            <a:custGeom>
              <a:avLst/>
              <a:gdLst/>
              <a:ahLst/>
              <a:cxnLst>
                <a:cxn ang="0">
                  <a:pos x="35" y="50"/>
                </a:cxn>
                <a:cxn ang="0">
                  <a:pos x="20" y="126"/>
                </a:cxn>
                <a:cxn ang="0">
                  <a:pos x="76" y="81"/>
                </a:cxn>
                <a:cxn ang="0">
                  <a:pos x="66" y="40"/>
                </a:cxn>
                <a:cxn ang="0">
                  <a:pos x="35" y="50"/>
                </a:cxn>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alpha val="100000"/>
              </a:schemeClr>
            </a:solidFill>
            <a:ln w="9525">
              <a:noFill/>
            </a:ln>
          </p:spPr>
          <p:txBody>
            <a:bodyPr/>
            <a:lstStyle/>
            <a:p>
              <a:endParaRPr lang="zh-CN" altLang="en-US"/>
            </a:p>
          </p:txBody>
        </p:sp>
        <p:sp>
          <p:nvSpPr>
            <p:cNvPr id="1058" name="Freeform 223"/>
            <p:cNvSpPr/>
            <p:nvPr/>
          </p:nvSpPr>
          <p:spPr>
            <a:xfrm>
              <a:off x="126" y="237"/>
              <a:ext cx="243" cy="117"/>
            </a:xfrm>
            <a:custGeom>
              <a:avLst/>
              <a:gdLst/>
              <a:ahLst/>
              <a:cxnLst>
                <a:cxn ang="0">
                  <a:pos x="203" y="10"/>
                </a:cxn>
                <a:cxn ang="0">
                  <a:pos x="46" y="5"/>
                </a:cxn>
                <a:cxn ang="0">
                  <a:pos x="5" y="46"/>
                </a:cxn>
                <a:cxn ang="0">
                  <a:pos x="111" y="107"/>
                </a:cxn>
                <a:cxn ang="0">
                  <a:pos x="172" y="102"/>
                </a:cxn>
                <a:cxn ang="0">
                  <a:pos x="203" y="97"/>
                </a:cxn>
                <a:cxn ang="0">
                  <a:pos x="203" y="10"/>
                </a:cxn>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alpha val="100000"/>
              </a:schemeClr>
            </a:solidFill>
            <a:ln w="9525">
              <a:noFill/>
            </a:ln>
          </p:spPr>
          <p:txBody>
            <a:bodyPr/>
            <a:lstStyle/>
            <a:p>
              <a:endParaRPr lang="zh-CN" altLang="en-US"/>
            </a:p>
          </p:txBody>
        </p:sp>
        <p:sp>
          <p:nvSpPr>
            <p:cNvPr id="1059" name="Freeform 224"/>
            <p:cNvSpPr/>
            <p:nvPr/>
          </p:nvSpPr>
          <p:spPr>
            <a:xfrm>
              <a:off x="405" y="560"/>
              <a:ext cx="177" cy="187"/>
            </a:xfrm>
            <a:custGeom>
              <a:avLst/>
              <a:gdLst/>
              <a:ahLst/>
              <a:cxnLst>
                <a:cxn ang="0">
                  <a:pos x="121" y="10"/>
                </a:cxn>
                <a:cxn ang="0">
                  <a:pos x="56" y="10"/>
                </a:cxn>
                <a:cxn ang="0">
                  <a:pos x="20" y="101"/>
                </a:cxn>
                <a:cxn ang="0">
                  <a:pos x="142" y="111"/>
                </a:cxn>
                <a:cxn ang="0">
                  <a:pos x="121" y="10"/>
                </a:cxn>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alpha val="100000"/>
              </a:schemeClr>
            </a:solidFill>
            <a:ln w="9525">
              <a:noFill/>
            </a:ln>
          </p:spPr>
          <p:txBody>
            <a:bodyPr/>
            <a:lstStyle/>
            <a:p>
              <a:endParaRPr lang="zh-CN" altLang="en-US"/>
            </a:p>
          </p:txBody>
        </p:sp>
        <p:sp>
          <p:nvSpPr>
            <p:cNvPr id="1060" name="Freeform 225"/>
            <p:cNvSpPr/>
            <p:nvPr/>
          </p:nvSpPr>
          <p:spPr>
            <a:xfrm>
              <a:off x="809" y="373"/>
              <a:ext cx="177" cy="38"/>
            </a:xfrm>
            <a:custGeom>
              <a:avLst/>
              <a:gdLst/>
              <a:ahLst/>
              <a:cxnLst>
                <a:cxn ang="0">
                  <a:pos x="25" y="0"/>
                </a:cxn>
                <a:cxn ang="0">
                  <a:pos x="71" y="27"/>
                </a:cxn>
                <a:cxn ang="0">
                  <a:pos x="25" y="0"/>
                </a:cxn>
              </a:cxnLst>
              <a:rect l="0" t="0" r="0" b="0"/>
              <a:pathLst>
                <a:path w="35" h="7">
                  <a:moveTo>
                    <a:pt x="5" y="0"/>
                  </a:moveTo>
                  <a:cubicBezTo>
                    <a:pt x="0" y="0"/>
                    <a:pt x="7" y="7"/>
                    <a:pt x="14" y="5"/>
                  </a:cubicBezTo>
                  <a:cubicBezTo>
                    <a:pt x="35" y="1"/>
                    <a:pt x="5" y="0"/>
                    <a:pt x="5" y="0"/>
                  </a:cubicBezTo>
                  <a:close/>
                </a:path>
              </a:pathLst>
            </a:custGeom>
            <a:solidFill>
              <a:schemeClr val="accent2">
                <a:alpha val="100000"/>
              </a:schemeClr>
            </a:solidFill>
            <a:ln w="9525">
              <a:noFill/>
            </a:ln>
          </p:spPr>
          <p:txBody>
            <a:bodyPr/>
            <a:lstStyle/>
            <a:p>
              <a:endParaRPr lang="zh-CN" altLang="en-US"/>
            </a:p>
          </p:txBody>
        </p:sp>
        <p:sp>
          <p:nvSpPr>
            <p:cNvPr id="1061" name="Freeform 226"/>
            <p:cNvSpPr/>
            <p:nvPr/>
          </p:nvSpPr>
          <p:spPr>
            <a:xfrm>
              <a:off x="869" y="370"/>
              <a:ext cx="136" cy="79"/>
            </a:xfrm>
            <a:custGeom>
              <a:avLst/>
              <a:gdLst/>
              <a:ahLst/>
              <a:cxnLst>
                <a:cxn ang="0">
                  <a:pos x="35" y="64"/>
                </a:cxn>
                <a:cxn ang="0">
                  <a:pos x="126" y="30"/>
                </a:cxn>
                <a:cxn ang="0">
                  <a:pos x="86" y="5"/>
                </a:cxn>
                <a:cxn ang="0">
                  <a:pos x="35" y="54"/>
                </a:cxn>
                <a:cxn ang="0">
                  <a:pos x="35" y="64"/>
                </a:cxn>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alpha val="100000"/>
              </a:schemeClr>
            </a:solidFill>
            <a:ln w="9525">
              <a:noFill/>
            </a:ln>
          </p:spPr>
          <p:txBody>
            <a:bodyPr/>
            <a:lstStyle/>
            <a:p>
              <a:endParaRPr lang="zh-CN" altLang="en-US"/>
            </a:p>
          </p:txBody>
        </p:sp>
        <p:sp>
          <p:nvSpPr>
            <p:cNvPr id="1062" name="Freeform 227"/>
            <p:cNvSpPr/>
            <p:nvPr/>
          </p:nvSpPr>
          <p:spPr>
            <a:xfrm>
              <a:off x="863" y="421"/>
              <a:ext cx="177" cy="85"/>
            </a:xfrm>
            <a:custGeom>
              <a:avLst/>
              <a:gdLst/>
              <a:ahLst/>
              <a:cxnLst>
                <a:cxn ang="0">
                  <a:pos x="126" y="30"/>
                </a:cxn>
                <a:cxn ang="0">
                  <a:pos x="40" y="50"/>
                </a:cxn>
                <a:cxn ang="0">
                  <a:pos x="30" y="65"/>
                </a:cxn>
                <a:cxn ang="0">
                  <a:pos x="137" y="60"/>
                </a:cxn>
                <a:cxn ang="0">
                  <a:pos x="126" y="30"/>
                </a:cxn>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alpha val="100000"/>
              </a:schemeClr>
            </a:solidFill>
            <a:ln w="9525">
              <a:noFill/>
            </a:ln>
          </p:spPr>
          <p:txBody>
            <a:bodyPr/>
            <a:lstStyle/>
            <a:p>
              <a:endParaRPr lang="zh-CN" altLang="en-US"/>
            </a:p>
          </p:txBody>
        </p:sp>
        <p:sp>
          <p:nvSpPr>
            <p:cNvPr id="1063" name="Freeform 228"/>
            <p:cNvSpPr/>
            <p:nvPr/>
          </p:nvSpPr>
          <p:spPr>
            <a:xfrm>
              <a:off x="749" y="500"/>
              <a:ext cx="247" cy="60"/>
            </a:xfrm>
            <a:custGeom>
              <a:avLst/>
              <a:gdLst/>
              <a:ahLst/>
              <a:cxnLst>
                <a:cxn ang="0">
                  <a:pos x="202" y="15"/>
                </a:cxn>
                <a:cxn ang="0">
                  <a:pos x="146" y="5"/>
                </a:cxn>
                <a:cxn ang="0">
                  <a:pos x="35" y="0"/>
                </a:cxn>
                <a:cxn ang="0">
                  <a:pos x="10" y="25"/>
                </a:cxn>
                <a:cxn ang="0">
                  <a:pos x="101" y="40"/>
                </a:cxn>
                <a:cxn ang="0">
                  <a:pos x="207" y="40"/>
                </a:cxn>
                <a:cxn ang="0">
                  <a:pos x="202" y="15"/>
                </a:cxn>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alpha val="100000"/>
              </a:schemeClr>
            </a:solidFill>
            <a:ln w="9525">
              <a:noFill/>
            </a:ln>
          </p:spPr>
          <p:txBody>
            <a:bodyPr/>
            <a:lstStyle/>
            <a:p>
              <a:endParaRPr lang="zh-CN" altLang="en-US"/>
            </a:p>
          </p:txBody>
        </p:sp>
        <p:sp>
          <p:nvSpPr>
            <p:cNvPr id="1064" name="Freeform 229"/>
            <p:cNvSpPr/>
            <p:nvPr/>
          </p:nvSpPr>
          <p:spPr>
            <a:xfrm>
              <a:off x="774" y="557"/>
              <a:ext cx="202" cy="54"/>
            </a:xfrm>
            <a:custGeom>
              <a:avLst/>
              <a:gdLst/>
              <a:ahLst/>
              <a:cxnLst>
                <a:cxn ang="0">
                  <a:pos x="187" y="10"/>
                </a:cxn>
                <a:cxn ang="0">
                  <a:pos x="131" y="20"/>
                </a:cxn>
                <a:cxn ang="0">
                  <a:pos x="66" y="15"/>
                </a:cxn>
                <a:cxn ang="0">
                  <a:pos x="5" y="10"/>
                </a:cxn>
                <a:cxn ang="0">
                  <a:pos x="177" y="39"/>
                </a:cxn>
                <a:cxn ang="0">
                  <a:pos x="187" y="10"/>
                </a:cxn>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alpha val="100000"/>
              </a:schemeClr>
            </a:solidFill>
            <a:ln w="9525">
              <a:noFill/>
            </a:ln>
          </p:spPr>
          <p:txBody>
            <a:bodyPr/>
            <a:lstStyle/>
            <a:p>
              <a:endParaRPr lang="zh-CN" altLang="en-US"/>
            </a:p>
          </p:txBody>
        </p:sp>
        <p:sp>
          <p:nvSpPr>
            <p:cNvPr id="1065" name="Freeform 230"/>
            <p:cNvSpPr/>
            <p:nvPr/>
          </p:nvSpPr>
          <p:spPr>
            <a:xfrm>
              <a:off x="762" y="601"/>
              <a:ext cx="209" cy="174"/>
            </a:xfrm>
            <a:custGeom>
              <a:avLst/>
              <a:gdLst/>
              <a:ahLst/>
              <a:cxnLst>
                <a:cxn ang="0">
                  <a:pos x="143" y="46"/>
                </a:cxn>
                <a:cxn ang="0">
                  <a:pos x="66" y="31"/>
                </a:cxn>
                <a:cxn ang="0">
                  <a:pos x="20" y="77"/>
                </a:cxn>
                <a:cxn ang="0">
                  <a:pos x="5" y="97"/>
                </a:cxn>
                <a:cxn ang="0">
                  <a:pos x="46" y="97"/>
                </a:cxn>
                <a:cxn ang="0">
                  <a:pos x="87" y="138"/>
                </a:cxn>
                <a:cxn ang="0">
                  <a:pos x="107" y="154"/>
                </a:cxn>
                <a:cxn ang="0">
                  <a:pos x="148" y="97"/>
                </a:cxn>
                <a:cxn ang="0">
                  <a:pos x="199" y="97"/>
                </a:cxn>
                <a:cxn ang="0">
                  <a:pos x="143" y="46"/>
                </a:cxn>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alpha val="100000"/>
              </a:schemeClr>
            </a:solidFill>
            <a:ln w="9525">
              <a:noFill/>
            </a:ln>
          </p:spPr>
          <p:txBody>
            <a:bodyPr/>
            <a:lstStyle/>
            <a:p>
              <a:endParaRPr lang="zh-CN" altLang="en-US"/>
            </a:p>
          </p:txBody>
        </p:sp>
        <p:sp>
          <p:nvSpPr>
            <p:cNvPr id="1066" name="Freeform 231"/>
            <p:cNvSpPr/>
            <p:nvPr/>
          </p:nvSpPr>
          <p:spPr>
            <a:xfrm>
              <a:off x="901" y="522"/>
              <a:ext cx="126" cy="316"/>
            </a:xfrm>
            <a:custGeom>
              <a:avLst/>
              <a:gdLst/>
              <a:ahLst/>
              <a:cxnLst>
                <a:cxn ang="0">
                  <a:pos x="111" y="10"/>
                </a:cxn>
                <a:cxn ang="0">
                  <a:pos x="91" y="85"/>
                </a:cxn>
                <a:cxn ang="0">
                  <a:pos x="35" y="100"/>
                </a:cxn>
                <a:cxn ang="0">
                  <a:pos x="35" y="115"/>
                </a:cxn>
                <a:cxn ang="0">
                  <a:pos x="86" y="171"/>
                </a:cxn>
                <a:cxn ang="0">
                  <a:pos x="60" y="226"/>
                </a:cxn>
                <a:cxn ang="0">
                  <a:pos x="0" y="276"/>
                </a:cxn>
                <a:cxn ang="0">
                  <a:pos x="25" y="291"/>
                </a:cxn>
                <a:cxn ang="0">
                  <a:pos x="81" y="311"/>
                </a:cxn>
                <a:cxn ang="0">
                  <a:pos x="116" y="286"/>
                </a:cxn>
                <a:cxn ang="0">
                  <a:pos x="126" y="70"/>
                </a:cxn>
                <a:cxn ang="0">
                  <a:pos x="126" y="10"/>
                </a:cxn>
                <a:cxn ang="0">
                  <a:pos x="111" y="10"/>
                </a:cxn>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alpha val="100000"/>
              </a:schemeClr>
            </a:solidFill>
            <a:ln w="9525">
              <a:noFill/>
            </a:ln>
          </p:spPr>
          <p:txBody>
            <a:bodyPr/>
            <a:lstStyle/>
            <a:p>
              <a:endParaRPr lang="zh-CN" altLang="en-US"/>
            </a:p>
          </p:txBody>
        </p:sp>
      </p:grpSp>
      <p:grpSp>
        <p:nvGrpSpPr>
          <p:cNvPr id="1033" name="组合 1255"/>
          <p:cNvGrpSpPr/>
          <p:nvPr/>
        </p:nvGrpSpPr>
        <p:grpSpPr>
          <a:xfrm>
            <a:off x="6934200" y="-3175"/>
            <a:ext cx="2317750" cy="2058988"/>
            <a:chOff x="0" y="0"/>
            <a:chExt cx="1748" cy="1556"/>
          </a:xfrm>
        </p:grpSpPr>
        <p:sp>
          <p:nvSpPr>
            <p:cNvPr id="1039" name="Freeform 233"/>
            <p:cNvSpPr/>
            <p:nvPr/>
          </p:nvSpPr>
          <p:spPr>
            <a:xfrm>
              <a:off x="81" y="0"/>
              <a:ext cx="1585" cy="1443"/>
            </a:xfrm>
            <a:custGeom>
              <a:avLst/>
              <a:gdLst/>
              <a:ahLst/>
              <a:cxnLst>
                <a:cxn ang="0">
                  <a:pos x="67" y="12"/>
                </a:cxn>
                <a:cxn ang="0">
                  <a:pos x="32" y="206"/>
                </a:cxn>
                <a:cxn ang="0">
                  <a:pos x="73" y="1141"/>
                </a:cxn>
                <a:cxn ang="0">
                  <a:pos x="157" y="1327"/>
                </a:cxn>
                <a:cxn ang="0">
                  <a:pos x="459" y="1399"/>
                </a:cxn>
                <a:cxn ang="0">
                  <a:pos x="592" y="1437"/>
                </a:cxn>
                <a:cxn ang="0">
                  <a:pos x="1510" y="1379"/>
                </a:cxn>
                <a:cxn ang="0">
                  <a:pos x="1547" y="485"/>
                </a:cxn>
                <a:cxn ang="0">
                  <a:pos x="1071" y="46"/>
                </a:cxn>
                <a:cxn ang="0">
                  <a:pos x="723" y="84"/>
                </a:cxn>
                <a:cxn ang="0">
                  <a:pos x="575" y="32"/>
                </a:cxn>
                <a:cxn ang="0">
                  <a:pos x="438" y="6"/>
                </a:cxn>
                <a:cxn ang="0">
                  <a:pos x="67" y="12"/>
                </a:cxn>
              </a:cxnLst>
              <a:rect l="0" t="0" r="0" b="0"/>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alpha val="100000"/>
              </a:schemeClr>
            </a:solidFill>
            <a:ln w="9525">
              <a:noFill/>
            </a:ln>
          </p:spPr>
          <p:txBody>
            <a:bodyPr/>
            <a:lstStyle/>
            <a:p>
              <a:endParaRPr lang="zh-CN" altLang="en-US"/>
            </a:p>
          </p:txBody>
        </p:sp>
        <p:grpSp>
          <p:nvGrpSpPr>
            <p:cNvPr id="1040" name="组合 1257"/>
            <p:cNvGrpSpPr/>
            <p:nvPr userDrawn="1"/>
          </p:nvGrpSpPr>
          <p:grpSpPr>
            <a:xfrm>
              <a:off x="0" y="5"/>
              <a:ext cx="1748" cy="1551"/>
              <a:chOff x="0" y="0"/>
              <a:chExt cx="2958" cy="2699"/>
            </a:xfrm>
          </p:grpSpPr>
          <p:sp>
            <p:nvSpPr>
              <p:cNvPr id="1041" name="Freeform 235"/>
              <p:cNvSpPr/>
              <p:nvPr/>
            </p:nvSpPr>
            <p:spPr>
              <a:xfrm>
                <a:off x="142" y="0"/>
                <a:ext cx="490" cy="188"/>
              </a:xfrm>
              <a:custGeom>
                <a:avLst/>
                <a:gdLst/>
                <a:ahLst/>
                <a:cxnLst>
                  <a:cxn ang="0">
                    <a:pos x="359" y="127"/>
                  </a:cxn>
                  <a:cxn ang="0">
                    <a:pos x="460" y="102"/>
                  </a:cxn>
                  <a:cxn ang="0">
                    <a:pos x="465" y="86"/>
                  </a:cxn>
                  <a:cxn ang="0">
                    <a:pos x="445" y="0"/>
                  </a:cxn>
                  <a:cxn ang="0">
                    <a:pos x="126" y="0"/>
                  </a:cxn>
                  <a:cxn ang="0">
                    <a:pos x="51" y="112"/>
                  </a:cxn>
                  <a:cxn ang="0">
                    <a:pos x="359" y="127"/>
                  </a:cxn>
                </a:cxnLst>
                <a:rect l="0" t="0" r="0" b="0"/>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alpha val="100000"/>
                </a:schemeClr>
              </a:solidFill>
              <a:ln w="9525">
                <a:noFill/>
              </a:ln>
            </p:spPr>
            <p:txBody>
              <a:bodyPr/>
              <a:lstStyle/>
              <a:p>
                <a:endParaRPr lang="zh-CN" altLang="en-US"/>
              </a:p>
            </p:txBody>
          </p:sp>
          <p:sp>
            <p:nvSpPr>
              <p:cNvPr id="1042" name="Freeform 236"/>
              <p:cNvSpPr>
                <a:spLocks noEditPoints="1"/>
              </p:cNvSpPr>
              <p:nvPr/>
            </p:nvSpPr>
            <p:spPr>
              <a:xfrm>
                <a:off x="0" y="0"/>
                <a:ext cx="2958" cy="2699"/>
              </a:xfrm>
              <a:custGeom>
                <a:avLst/>
                <a:gdLst/>
                <a:ahLst/>
                <a:cxnLst>
                  <a:cxn ang="0">
                    <a:pos x="2548" y="5"/>
                  </a:cxn>
                  <a:cxn ang="0">
                    <a:pos x="794" y="0"/>
                  </a:cxn>
                  <a:cxn ang="0">
                    <a:pos x="1138" y="106"/>
                  </a:cxn>
                  <a:cxn ang="0">
                    <a:pos x="880" y="197"/>
                  </a:cxn>
                  <a:cxn ang="0">
                    <a:pos x="1047" y="359"/>
                  </a:cxn>
                  <a:cxn ang="0">
                    <a:pos x="374" y="303"/>
                  </a:cxn>
                  <a:cxn ang="0">
                    <a:pos x="131" y="318"/>
                  </a:cxn>
                  <a:cxn ang="0">
                    <a:pos x="1006" y="2461"/>
                  </a:cxn>
                  <a:cxn ang="0">
                    <a:pos x="728" y="1724"/>
                  </a:cxn>
                  <a:cxn ang="0">
                    <a:pos x="531" y="1900"/>
                  </a:cxn>
                  <a:cxn ang="0">
                    <a:pos x="475" y="2199"/>
                  </a:cxn>
                  <a:cxn ang="0">
                    <a:pos x="627" y="1339"/>
                  </a:cxn>
                  <a:cxn ang="0">
                    <a:pos x="774" y="1152"/>
                  </a:cxn>
                  <a:cxn ang="0">
                    <a:pos x="1057" y="1198"/>
                  </a:cxn>
                  <a:cxn ang="0">
                    <a:pos x="951" y="1547"/>
                  </a:cxn>
                  <a:cxn ang="0">
                    <a:pos x="971" y="1996"/>
                  </a:cxn>
                  <a:cxn ang="0">
                    <a:pos x="2604" y="2441"/>
                  </a:cxn>
                  <a:cxn ang="0">
                    <a:pos x="2296" y="2158"/>
                  </a:cxn>
                  <a:cxn ang="0">
                    <a:pos x="2149" y="1744"/>
                  </a:cxn>
                  <a:cxn ang="0">
                    <a:pos x="2002" y="1365"/>
                  </a:cxn>
                  <a:cxn ang="0">
                    <a:pos x="2326" y="1294"/>
                  </a:cxn>
                  <a:cxn ang="0">
                    <a:pos x="2058" y="1127"/>
                  </a:cxn>
                  <a:cxn ang="0">
                    <a:pos x="2220" y="1142"/>
                  </a:cxn>
                  <a:cxn ang="0">
                    <a:pos x="2215" y="1056"/>
                  </a:cxn>
                  <a:cxn ang="0">
                    <a:pos x="1901" y="1066"/>
                  </a:cxn>
                  <a:cxn ang="0">
                    <a:pos x="1805" y="1734"/>
                  </a:cxn>
                  <a:cxn ang="0">
                    <a:pos x="1755" y="1162"/>
                  </a:cxn>
                  <a:cxn ang="0">
                    <a:pos x="1674" y="920"/>
                  </a:cxn>
                  <a:cxn ang="0">
                    <a:pos x="1755" y="687"/>
                  </a:cxn>
                  <a:cxn ang="0">
                    <a:pos x="1714" y="500"/>
                  </a:cxn>
                  <a:cxn ang="0">
                    <a:pos x="1674" y="313"/>
                  </a:cxn>
                  <a:cxn ang="0">
                    <a:pos x="1866" y="521"/>
                  </a:cxn>
                  <a:cxn ang="0">
                    <a:pos x="2098" y="238"/>
                  </a:cxn>
                  <a:cxn ang="0">
                    <a:pos x="2068" y="480"/>
                  </a:cxn>
                  <a:cxn ang="0">
                    <a:pos x="2028" y="657"/>
                  </a:cxn>
                  <a:cxn ang="0">
                    <a:pos x="2028" y="915"/>
                  </a:cxn>
                  <a:cxn ang="0">
                    <a:pos x="2821" y="915"/>
                  </a:cxn>
                  <a:cxn ang="0">
                    <a:pos x="2801" y="384"/>
                  </a:cxn>
                  <a:cxn ang="0">
                    <a:pos x="1259" y="349"/>
                  </a:cxn>
                  <a:cxn ang="0">
                    <a:pos x="1482" y="470"/>
                  </a:cxn>
                  <a:cxn ang="0">
                    <a:pos x="865" y="986"/>
                  </a:cxn>
                  <a:cxn ang="0">
                    <a:pos x="349" y="495"/>
                  </a:cxn>
                  <a:cxn ang="0">
                    <a:pos x="966" y="536"/>
                  </a:cxn>
                  <a:cxn ang="0">
                    <a:pos x="1112" y="531"/>
                  </a:cxn>
                  <a:cxn ang="0">
                    <a:pos x="1527" y="612"/>
                  </a:cxn>
                  <a:cxn ang="0">
                    <a:pos x="1396" y="1294"/>
                  </a:cxn>
                  <a:cxn ang="0">
                    <a:pos x="1315" y="692"/>
                  </a:cxn>
                  <a:cxn ang="0">
                    <a:pos x="865" y="986"/>
                  </a:cxn>
                  <a:cxn ang="0">
                    <a:pos x="1128" y="1137"/>
                  </a:cxn>
                  <a:cxn ang="0">
                    <a:pos x="1249" y="799"/>
                  </a:cxn>
                  <a:cxn ang="0">
                    <a:pos x="1648" y="1476"/>
                  </a:cxn>
                  <a:cxn ang="0">
                    <a:pos x="1087" y="1622"/>
                  </a:cxn>
                  <a:cxn ang="0">
                    <a:pos x="1562" y="1400"/>
                  </a:cxn>
                  <a:cxn ang="0">
                    <a:pos x="1608" y="672"/>
                  </a:cxn>
                  <a:cxn ang="0">
                    <a:pos x="1583" y="1077"/>
                  </a:cxn>
                  <a:cxn ang="0">
                    <a:pos x="1512" y="728"/>
                  </a:cxn>
                  <a:cxn ang="0">
                    <a:pos x="2564" y="905"/>
                  </a:cxn>
                  <a:cxn ang="0">
                    <a:pos x="2331" y="819"/>
                  </a:cxn>
                </a:cxnLst>
                <a:rect l="0" t="0" r="0" b="0"/>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alpha val="100000"/>
                </a:schemeClr>
              </a:solidFill>
              <a:ln w="9525">
                <a:noFill/>
              </a:ln>
            </p:spPr>
            <p:txBody>
              <a:bodyPr/>
              <a:lstStyle/>
              <a:p>
                <a:endParaRPr lang="zh-CN" altLang="en-US"/>
              </a:p>
            </p:txBody>
          </p:sp>
          <p:sp>
            <p:nvSpPr>
              <p:cNvPr id="1043" name="Freeform 237"/>
              <p:cNvSpPr/>
              <p:nvPr/>
            </p:nvSpPr>
            <p:spPr>
              <a:xfrm>
                <a:off x="703" y="1269"/>
                <a:ext cx="237" cy="284"/>
              </a:xfrm>
              <a:custGeom>
                <a:avLst/>
                <a:gdLst/>
                <a:ahLst/>
                <a:cxnLst>
                  <a:cxn ang="0">
                    <a:pos x="202" y="76"/>
                  </a:cxn>
                  <a:cxn ang="0">
                    <a:pos x="136" y="284"/>
                  </a:cxn>
                  <a:cxn ang="0">
                    <a:pos x="202" y="76"/>
                  </a:cxn>
                </a:cxnLst>
                <a:rect l="0" t="0" r="0" b="0"/>
                <a:pathLst>
                  <a:path w="47" h="56">
                    <a:moveTo>
                      <a:pt x="40" y="15"/>
                    </a:moveTo>
                    <a:cubicBezTo>
                      <a:pt x="37" y="0"/>
                      <a:pt x="0" y="23"/>
                      <a:pt x="27" y="56"/>
                    </a:cubicBezTo>
                    <a:cubicBezTo>
                      <a:pt x="27" y="56"/>
                      <a:pt x="47" y="49"/>
                      <a:pt x="40" y="15"/>
                    </a:cubicBezTo>
                    <a:close/>
                  </a:path>
                </a:pathLst>
              </a:custGeom>
              <a:solidFill>
                <a:schemeClr val="bg1">
                  <a:alpha val="100000"/>
                </a:schemeClr>
              </a:solidFill>
              <a:ln w="9525">
                <a:noFill/>
              </a:ln>
            </p:spPr>
            <p:txBody>
              <a:bodyPr/>
              <a:lstStyle/>
              <a:p>
                <a:endParaRPr lang="zh-CN" altLang="en-US"/>
              </a:p>
            </p:txBody>
          </p:sp>
          <p:sp>
            <p:nvSpPr>
              <p:cNvPr id="1044" name="Freeform 238"/>
              <p:cNvSpPr/>
              <p:nvPr/>
            </p:nvSpPr>
            <p:spPr>
              <a:xfrm>
                <a:off x="484" y="1386"/>
                <a:ext cx="209" cy="378"/>
              </a:xfrm>
              <a:custGeom>
                <a:avLst/>
                <a:gdLst/>
                <a:ahLst/>
                <a:cxnLst>
                  <a:cxn ang="0">
                    <a:pos x="97" y="136"/>
                  </a:cxn>
                  <a:cxn ang="0">
                    <a:pos x="61" y="348"/>
                  </a:cxn>
                  <a:cxn ang="0">
                    <a:pos x="204" y="227"/>
                  </a:cxn>
                  <a:cxn ang="0">
                    <a:pos x="189" y="121"/>
                  </a:cxn>
                  <a:cxn ang="0">
                    <a:pos x="97" y="136"/>
                  </a:cxn>
                </a:cxnLst>
                <a:rect l="0" t="0" r="0" b="0"/>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alpha val="100000"/>
                </a:schemeClr>
              </a:solidFill>
              <a:ln w="9525">
                <a:noFill/>
              </a:ln>
            </p:spPr>
            <p:txBody>
              <a:bodyPr/>
              <a:lstStyle/>
              <a:p>
                <a:endParaRPr lang="zh-CN" altLang="en-US"/>
              </a:p>
            </p:txBody>
          </p:sp>
          <p:sp>
            <p:nvSpPr>
              <p:cNvPr id="1045" name="Freeform 239"/>
              <p:cNvSpPr/>
              <p:nvPr/>
            </p:nvSpPr>
            <p:spPr>
              <a:xfrm>
                <a:off x="355" y="626"/>
                <a:ext cx="683" cy="317"/>
              </a:xfrm>
              <a:custGeom>
                <a:avLst/>
                <a:gdLst/>
                <a:ahLst/>
                <a:cxnLst>
                  <a:cxn ang="0">
                    <a:pos x="567" y="20"/>
                  </a:cxn>
                  <a:cxn ang="0">
                    <a:pos x="121" y="20"/>
                  </a:cxn>
                  <a:cxn ang="0">
                    <a:pos x="10" y="126"/>
                  </a:cxn>
                  <a:cxn ang="0">
                    <a:pos x="304" y="292"/>
                  </a:cxn>
                  <a:cxn ang="0">
                    <a:pos x="486" y="272"/>
                  </a:cxn>
                  <a:cxn ang="0">
                    <a:pos x="572" y="267"/>
                  </a:cxn>
                  <a:cxn ang="0">
                    <a:pos x="567" y="20"/>
                  </a:cxn>
                </a:cxnLst>
                <a:rect l="0" t="0" r="0" b="0"/>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alpha val="100000"/>
                </a:schemeClr>
              </a:solidFill>
              <a:ln w="9525">
                <a:noFill/>
              </a:ln>
            </p:spPr>
            <p:txBody>
              <a:bodyPr/>
              <a:lstStyle/>
              <a:p>
                <a:endParaRPr lang="zh-CN" altLang="en-US"/>
              </a:p>
            </p:txBody>
          </p:sp>
          <p:sp>
            <p:nvSpPr>
              <p:cNvPr id="1046" name="Freeform 240"/>
              <p:cNvSpPr/>
              <p:nvPr/>
            </p:nvSpPr>
            <p:spPr>
              <a:xfrm>
                <a:off x="1128" y="1528"/>
                <a:ext cx="490" cy="516"/>
              </a:xfrm>
              <a:custGeom>
                <a:avLst/>
                <a:gdLst/>
                <a:ahLst/>
                <a:cxnLst>
                  <a:cxn ang="0">
                    <a:pos x="338" y="25"/>
                  </a:cxn>
                  <a:cxn ang="0">
                    <a:pos x="157" y="25"/>
                  </a:cxn>
                  <a:cxn ang="0">
                    <a:pos x="61" y="288"/>
                  </a:cxn>
                  <a:cxn ang="0">
                    <a:pos x="399" y="314"/>
                  </a:cxn>
                  <a:cxn ang="0">
                    <a:pos x="338" y="25"/>
                  </a:cxn>
                </a:cxnLst>
                <a:rect l="0" t="0" r="0" b="0"/>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alpha val="100000"/>
                </a:schemeClr>
              </a:solidFill>
              <a:ln w="9525">
                <a:noFill/>
              </a:ln>
            </p:spPr>
            <p:txBody>
              <a:bodyPr/>
              <a:lstStyle/>
              <a:p>
                <a:endParaRPr lang="zh-CN" altLang="en-US"/>
              </a:p>
            </p:txBody>
          </p:sp>
          <p:sp>
            <p:nvSpPr>
              <p:cNvPr id="1047" name="Freeform 241"/>
              <p:cNvSpPr/>
              <p:nvPr/>
            </p:nvSpPr>
            <p:spPr>
              <a:xfrm>
                <a:off x="2255" y="1006"/>
                <a:ext cx="500" cy="96"/>
              </a:xfrm>
              <a:custGeom>
                <a:avLst/>
                <a:gdLst/>
                <a:ahLst/>
                <a:cxnLst>
                  <a:cxn ang="0">
                    <a:pos x="76" y="0"/>
                  </a:cxn>
                  <a:cxn ang="0">
                    <a:pos x="202" y="76"/>
                  </a:cxn>
                  <a:cxn ang="0">
                    <a:pos x="76" y="0"/>
                  </a:cxn>
                </a:cxnLst>
                <a:rect l="0" t="0" r="0" b="0"/>
                <a:pathLst>
                  <a:path w="99" h="19">
                    <a:moveTo>
                      <a:pt x="15" y="0"/>
                    </a:moveTo>
                    <a:cubicBezTo>
                      <a:pt x="0" y="0"/>
                      <a:pt x="19" y="19"/>
                      <a:pt x="40" y="15"/>
                    </a:cubicBezTo>
                    <a:cubicBezTo>
                      <a:pt x="99" y="1"/>
                      <a:pt x="15" y="0"/>
                      <a:pt x="15" y="0"/>
                    </a:cubicBezTo>
                    <a:close/>
                  </a:path>
                </a:pathLst>
              </a:custGeom>
              <a:solidFill>
                <a:schemeClr val="bg1">
                  <a:alpha val="100000"/>
                </a:schemeClr>
              </a:solidFill>
              <a:ln w="9525">
                <a:noFill/>
              </a:ln>
            </p:spPr>
            <p:txBody>
              <a:bodyPr/>
              <a:lstStyle/>
              <a:p>
                <a:endParaRPr lang="zh-CN" altLang="en-US"/>
              </a:p>
            </p:txBody>
          </p:sp>
          <p:sp>
            <p:nvSpPr>
              <p:cNvPr id="1048" name="Freeform 242"/>
              <p:cNvSpPr/>
              <p:nvPr/>
            </p:nvSpPr>
            <p:spPr>
              <a:xfrm>
                <a:off x="2421" y="985"/>
                <a:ext cx="385" cy="238"/>
              </a:xfrm>
              <a:custGeom>
                <a:avLst/>
                <a:gdLst/>
                <a:ahLst/>
                <a:cxnLst>
                  <a:cxn ang="0">
                    <a:pos x="106" y="187"/>
                  </a:cxn>
                  <a:cxn ang="0">
                    <a:pos x="355" y="86"/>
                  </a:cxn>
                  <a:cxn ang="0">
                    <a:pos x="243" y="15"/>
                  </a:cxn>
                  <a:cxn ang="0">
                    <a:pos x="96" y="162"/>
                  </a:cxn>
                  <a:cxn ang="0">
                    <a:pos x="106" y="187"/>
                  </a:cxn>
                </a:cxnLst>
                <a:rect l="0" t="0" r="0" b="0"/>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alpha val="100000"/>
                </a:schemeClr>
              </a:solidFill>
              <a:ln w="9525">
                <a:noFill/>
              </a:ln>
            </p:spPr>
            <p:txBody>
              <a:bodyPr/>
              <a:lstStyle/>
              <a:p>
                <a:endParaRPr lang="zh-CN" altLang="en-US"/>
              </a:p>
            </p:txBody>
          </p:sp>
          <p:sp>
            <p:nvSpPr>
              <p:cNvPr id="1049" name="Freeform 243"/>
              <p:cNvSpPr/>
              <p:nvPr/>
            </p:nvSpPr>
            <p:spPr>
              <a:xfrm>
                <a:off x="2407" y="1183"/>
                <a:ext cx="415" cy="186"/>
              </a:xfrm>
              <a:custGeom>
                <a:avLst/>
                <a:gdLst/>
                <a:ahLst/>
                <a:cxnLst>
                  <a:cxn ang="0">
                    <a:pos x="364" y="30"/>
                  </a:cxn>
                  <a:cxn ang="0">
                    <a:pos x="121" y="85"/>
                  </a:cxn>
                  <a:cxn ang="0">
                    <a:pos x="86" y="131"/>
                  </a:cxn>
                  <a:cxn ang="0">
                    <a:pos x="385" y="116"/>
                  </a:cxn>
                  <a:cxn ang="0">
                    <a:pos x="415" y="101"/>
                  </a:cxn>
                  <a:cxn ang="0">
                    <a:pos x="415" y="0"/>
                  </a:cxn>
                  <a:cxn ang="0">
                    <a:pos x="364" y="30"/>
                  </a:cxn>
                </a:cxnLst>
                <a:rect l="0" t="0" r="0" b="0"/>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alpha val="100000"/>
                </a:schemeClr>
              </a:solidFill>
              <a:ln w="9525">
                <a:noFill/>
              </a:ln>
            </p:spPr>
            <p:txBody>
              <a:bodyPr/>
              <a:lstStyle/>
              <a:p>
                <a:endParaRPr lang="zh-CN" altLang="en-US"/>
              </a:p>
            </p:txBody>
          </p:sp>
          <p:sp>
            <p:nvSpPr>
              <p:cNvPr id="1050" name="Freeform 244"/>
              <p:cNvSpPr/>
              <p:nvPr/>
            </p:nvSpPr>
            <p:spPr>
              <a:xfrm>
                <a:off x="2083" y="1361"/>
                <a:ext cx="699" cy="167"/>
              </a:xfrm>
              <a:custGeom>
                <a:avLst/>
                <a:gdLst/>
                <a:ahLst/>
                <a:cxnLst>
                  <a:cxn ang="0">
                    <a:pos x="106" y="5"/>
                  </a:cxn>
                  <a:cxn ang="0">
                    <a:pos x="41" y="71"/>
                  </a:cxn>
                  <a:cxn ang="0">
                    <a:pos x="289" y="111"/>
                  </a:cxn>
                  <a:cxn ang="0">
                    <a:pos x="593" y="116"/>
                  </a:cxn>
                  <a:cxn ang="0">
                    <a:pos x="577" y="40"/>
                  </a:cxn>
                  <a:cxn ang="0">
                    <a:pos x="415" y="15"/>
                  </a:cxn>
                  <a:cxn ang="0">
                    <a:pos x="106" y="5"/>
                  </a:cxn>
                </a:cxnLst>
                <a:rect l="0" t="0" r="0" b="0"/>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alpha val="100000"/>
                </a:schemeClr>
              </a:solidFill>
              <a:ln w="9525">
                <a:noFill/>
              </a:ln>
            </p:spPr>
            <p:txBody>
              <a:bodyPr/>
              <a:lstStyle/>
              <a:p>
                <a:endParaRPr lang="zh-CN" altLang="en-US"/>
              </a:p>
            </p:txBody>
          </p:sp>
          <p:sp>
            <p:nvSpPr>
              <p:cNvPr id="1051" name="Freeform 245"/>
              <p:cNvSpPr/>
              <p:nvPr/>
            </p:nvSpPr>
            <p:spPr>
              <a:xfrm>
                <a:off x="2160" y="1522"/>
                <a:ext cx="565" cy="146"/>
              </a:xfrm>
              <a:custGeom>
                <a:avLst/>
                <a:gdLst/>
                <a:ahLst/>
                <a:cxnLst>
                  <a:cxn ang="0">
                    <a:pos x="494" y="96"/>
                  </a:cxn>
                  <a:cxn ang="0">
                    <a:pos x="520" y="20"/>
                  </a:cxn>
                  <a:cxn ang="0">
                    <a:pos x="373" y="50"/>
                  </a:cxn>
                  <a:cxn ang="0">
                    <a:pos x="182" y="30"/>
                  </a:cxn>
                  <a:cxn ang="0">
                    <a:pos x="10" y="20"/>
                  </a:cxn>
                  <a:cxn ang="0">
                    <a:pos x="494" y="96"/>
                  </a:cxn>
                </a:cxnLst>
                <a:rect l="0" t="0" r="0" b="0"/>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alpha val="100000"/>
                </a:schemeClr>
              </a:solidFill>
              <a:ln w="9525">
                <a:noFill/>
              </a:ln>
            </p:spPr>
            <p:txBody>
              <a:bodyPr/>
              <a:lstStyle/>
              <a:p>
                <a:endParaRPr lang="zh-CN" altLang="en-US"/>
              </a:p>
            </p:txBody>
          </p:sp>
          <p:sp>
            <p:nvSpPr>
              <p:cNvPr id="1052" name="Freeform 246"/>
              <p:cNvSpPr/>
              <p:nvPr/>
            </p:nvSpPr>
            <p:spPr>
              <a:xfrm>
                <a:off x="2123" y="1638"/>
                <a:ext cx="581" cy="478"/>
              </a:xfrm>
              <a:custGeom>
                <a:avLst/>
                <a:gdLst/>
                <a:ahLst/>
                <a:cxnLst>
                  <a:cxn ang="0">
                    <a:pos x="15" y="267"/>
                  </a:cxn>
                  <a:cxn ang="0">
                    <a:pos x="131" y="272"/>
                  </a:cxn>
                  <a:cxn ang="0">
                    <a:pos x="253" y="387"/>
                  </a:cxn>
                  <a:cxn ang="0">
                    <a:pos x="298" y="423"/>
                  </a:cxn>
                  <a:cxn ang="0">
                    <a:pos x="409" y="262"/>
                  </a:cxn>
                  <a:cxn ang="0">
                    <a:pos x="561" y="262"/>
                  </a:cxn>
                  <a:cxn ang="0">
                    <a:pos x="399" y="136"/>
                  </a:cxn>
                  <a:cxn ang="0">
                    <a:pos x="187" y="81"/>
                  </a:cxn>
                  <a:cxn ang="0">
                    <a:pos x="61" y="206"/>
                  </a:cxn>
                  <a:cxn ang="0">
                    <a:pos x="15" y="267"/>
                  </a:cxn>
                </a:cxnLst>
                <a:rect l="0" t="0" r="0" b="0"/>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alpha val="100000"/>
                </a:schemeClr>
              </a:solidFill>
              <a:ln w="9525">
                <a:noFill/>
              </a:ln>
            </p:spPr>
            <p:txBody>
              <a:bodyPr/>
              <a:lstStyle/>
              <a:p>
                <a:endParaRPr lang="zh-CN" altLang="en-US"/>
              </a:p>
            </p:txBody>
          </p:sp>
          <p:sp>
            <p:nvSpPr>
              <p:cNvPr id="1053" name="Freeform 247"/>
              <p:cNvSpPr/>
              <p:nvPr/>
            </p:nvSpPr>
            <p:spPr>
              <a:xfrm>
                <a:off x="2502" y="1446"/>
                <a:ext cx="330" cy="854"/>
              </a:xfrm>
              <a:custGeom>
                <a:avLst/>
                <a:gdLst/>
                <a:ahLst/>
                <a:cxnLst>
                  <a:cxn ang="0">
                    <a:pos x="259" y="202"/>
                  </a:cxn>
                  <a:cxn ang="0">
                    <a:pos x="112" y="248"/>
                  </a:cxn>
                  <a:cxn ang="0">
                    <a:pos x="112" y="298"/>
                  </a:cxn>
                  <a:cxn ang="0">
                    <a:pos x="254" y="455"/>
                  </a:cxn>
                  <a:cxn ang="0">
                    <a:pos x="173" y="596"/>
                  </a:cxn>
                  <a:cxn ang="0">
                    <a:pos x="0" y="748"/>
                  </a:cxn>
                  <a:cxn ang="0">
                    <a:pos x="86" y="783"/>
                  </a:cxn>
                  <a:cxn ang="0">
                    <a:pos x="239" y="839"/>
                  </a:cxn>
                  <a:cxn ang="0">
                    <a:pos x="320" y="819"/>
                  </a:cxn>
                  <a:cxn ang="0">
                    <a:pos x="330" y="0"/>
                  </a:cxn>
                  <a:cxn ang="0">
                    <a:pos x="259" y="202"/>
                  </a:cxn>
                </a:cxnLst>
                <a:rect l="0" t="0" r="0" b="0"/>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alpha val="100000"/>
                </a:schemeClr>
              </a:solidFill>
              <a:ln w="9525">
                <a:noFill/>
              </a:ln>
            </p:spPr>
            <p:txBody>
              <a:bodyPr/>
              <a:lstStyle/>
              <a:p>
                <a:endParaRPr lang="zh-CN" altLang="en-US"/>
              </a:p>
            </p:txBody>
          </p:sp>
        </p:grpSp>
      </p:grpSp>
      <p:sp>
        <p:nvSpPr>
          <p:cNvPr id="1034" name="Rectangle 248"/>
          <p:cNvSpPr>
            <a:spLocks noGrp="1" noRot="1"/>
          </p:cNvSpPr>
          <p:nvPr>
            <p:ph type="title"/>
          </p:nvPr>
        </p:nvSpPr>
        <p:spPr>
          <a:xfrm>
            <a:off x="298450" y="228600"/>
            <a:ext cx="854075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35" name="Rectangle 249"/>
          <p:cNvSpPr>
            <a:spLocks noGrp="1" noRot="1"/>
          </p:cNvSpPr>
          <p:nvPr>
            <p:ph type="body"/>
          </p:nvPr>
        </p:nvSpPr>
        <p:spPr>
          <a:xfrm>
            <a:off x="609600" y="1600200"/>
            <a:ext cx="8153400" cy="4498975"/>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Rectangle 250"/>
          <p:cNvSpPr>
            <a:spLocks noGrp="1"/>
          </p:cNvSpPr>
          <p:nvPr>
            <p:ph type="dt" sz="half" idx="2"/>
          </p:nvPr>
        </p:nvSpPr>
        <p:spPr>
          <a:xfrm>
            <a:off x="298450" y="6245225"/>
            <a:ext cx="2289175" cy="476250"/>
          </a:xfrm>
          <a:prstGeom prst="rect">
            <a:avLst/>
          </a:prstGeom>
          <a:noFill/>
          <a:ln w="9525">
            <a:noFill/>
            <a:miter/>
          </a:ln>
        </p:spPr>
        <p:txBody>
          <a:bodyPr/>
          <a:lstStyle>
            <a:lvl1pPr>
              <a:buFont typeface="Arial" panose="020B0604020202020204" pitchFamily="34" charset="0"/>
              <a:buNone/>
              <a:defRPr sz="1400" noProof="1">
                <a:latin typeface="Arial" panose="020B0604020202020204" pitchFamily="34" charset="0"/>
                <a:ea typeface="宋体" panose="02010600030101010101" pitchFamily="2" charset="-122"/>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3" name="Rectangle 251"/>
          <p:cNvSpPr>
            <a:spLocks noGrp="1"/>
          </p:cNvSpPr>
          <p:nvPr>
            <p:ph type="ftr" sz="quarter" idx="3"/>
          </p:nvPr>
        </p:nvSpPr>
        <p:spPr>
          <a:xfrm>
            <a:off x="3121025" y="6245225"/>
            <a:ext cx="2895600" cy="476250"/>
          </a:xfrm>
          <a:prstGeom prst="rect">
            <a:avLst/>
          </a:prstGeom>
          <a:noFill/>
          <a:ln w="9525">
            <a:noFill/>
            <a:miter/>
          </a:ln>
        </p:spPr>
        <p:txBody>
          <a:bodyPr/>
          <a:lstStyle>
            <a:lvl1pPr algn="ctr">
              <a:buFont typeface="Arial" panose="020B0604020202020204" pitchFamily="34" charset="0"/>
              <a:buNone/>
              <a:defRPr sz="1400" noProof="1">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Rectangle 252"/>
          <p:cNvSpPr>
            <a:spLocks noGrp="1"/>
          </p:cNvSpPr>
          <p:nvPr>
            <p:ph type="sldNum" sz="quarter" idx="4"/>
          </p:nvPr>
        </p:nvSpPr>
        <p:spPr>
          <a:xfrm>
            <a:off x="6550025" y="6245225"/>
            <a:ext cx="2289175" cy="476250"/>
          </a:xfrm>
          <a:prstGeom prst="rect">
            <a:avLst/>
          </a:prstGeom>
          <a:noFill/>
          <a:ln w="9525">
            <a:noFill/>
            <a:miter/>
          </a:ln>
        </p:spPr>
        <p:txBody>
          <a:bodyPr vert="horz" wrap="square" lIns="91440" tIns="45720" rIns="91440" bIns="45720" numCol="1" anchor="t" anchorCtr="0" compatLnSpc="1"/>
          <a:lstStyle/>
          <a:p>
            <a:pPr lvl="0" algn="r" eaLnBrk="1" hangingPunct="1"/>
            <a:fld id="{9A0DB2DC-4C9A-4742-B13C-FB6460FD3503}" type="slidenum">
              <a:rPr lang="zh-CN" altLang="en-US" sz="1400" dirty="0">
                <a:latin typeface="Garamond" panose="02020404030301010803" pitchFamily="18" charset="0"/>
              </a:rPr>
            </a:fld>
            <a:endParaRPr lang="zh-CN" altLang="en-US" sz="1400" dirty="0">
              <a:latin typeface="Garamond" panose="02020404030301010803"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buFont typeface="Arial" panose="020B0604020202020204" pitchFamily="34" charset="0"/>
        <a:defRPr sz="4400" kern="1200">
          <a:solidFill>
            <a:schemeClr val="tx2"/>
          </a:solidFill>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hlink"/>
        </a:buClr>
        <a:buSzPct val="85000"/>
        <a:buFont typeface="Wingdings" panose="05000000000000000000" pitchFamily="2" charset="2"/>
        <a:buChar char="Ø"/>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lr>
          <a:schemeClr val="hlink"/>
        </a:buClr>
        <a:buSzPct val="85000"/>
        <a:buFont typeface="Wingdings" panose="05000000000000000000" pitchFamily="2" charset="2"/>
        <a:buChar char="Ø"/>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lr>
          <a:schemeClr val="hlink"/>
        </a:buClr>
        <a:buFont typeface="Wingdings 2" panose="05020102010507070707" pitchFamily="18" charset="2"/>
        <a:buChar char="¡"/>
        <a:defRPr sz="2000" kern="1200">
          <a:solidFill>
            <a:schemeClr val="tx1"/>
          </a:solidFill>
          <a:latin typeface="+mn-lt"/>
          <a:ea typeface="+mn-ea"/>
          <a:cs typeface="+mn-cs"/>
        </a:defRPr>
      </a:lvl5pPr>
      <a:lvl6pPr marL="2514600" lvl="5" indent="-228600" algn="l" defTabSz="914400" eaLnBrk="0" fontAlgn="base" latinLnBrk="0" hangingPunct="0">
        <a:spcBef>
          <a:spcPct val="20000"/>
        </a:spcBef>
        <a:spcAft>
          <a:spcPct val="0"/>
        </a:spcAft>
        <a:buClr>
          <a:schemeClr val="hlink"/>
        </a:buClr>
        <a:buFont typeface="Wingdings 2" panose="05020102010507070707" pitchFamily="18" charset="2"/>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spcBef>
          <a:spcPct val="20000"/>
        </a:spcBef>
        <a:spcAft>
          <a:spcPct val="0"/>
        </a:spcAft>
        <a:buClr>
          <a:schemeClr val="hlink"/>
        </a:buClr>
        <a:buFont typeface="Wingdings 2" panose="05020102010507070707" pitchFamily="18" charset="2"/>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spcBef>
          <a:spcPct val="20000"/>
        </a:spcBef>
        <a:spcAft>
          <a:spcPct val="0"/>
        </a:spcAft>
        <a:buClr>
          <a:schemeClr val="hlink"/>
        </a:buClr>
        <a:buFont typeface="Wingdings 2" panose="05020102010507070707" pitchFamily="18" charset="2"/>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spcBef>
          <a:spcPct val="20000"/>
        </a:spcBef>
        <a:spcAft>
          <a:spcPct val="0"/>
        </a:spcAft>
        <a:buClr>
          <a:schemeClr val="hlink"/>
        </a:buClr>
        <a:buFont typeface="Wingdings 2" panose="05020102010507070707" pitchFamily="18" charset="2"/>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p:cNvSpPr>
          <p:nvPr>
            <p:ph type="title"/>
          </p:nvPr>
        </p:nvSpPr>
        <p:spPr>
          <a:xfrm>
            <a:off x="323850" y="228600"/>
            <a:ext cx="7854950" cy="533400"/>
          </a:xfrm>
          <a:prstGeom prst="rect">
            <a:avLst/>
          </a:prstGeom>
          <a:noFill/>
          <a:ln w="9525">
            <a:noFill/>
          </a:ln>
        </p:spPr>
        <p:txBody>
          <a:bodyPr anchor="b"/>
          <a:lstStyle/>
          <a:p>
            <a:pPr lvl="0"/>
            <a:r>
              <a:rPr lang="en-US" altLang="sv-SE" dirty="0"/>
              <a:t>按一下以編輯母片標題樣式</a:t>
            </a:r>
            <a:endParaRPr lang="en-US" altLang="sv-SE" dirty="0"/>
          </a:p>
        </p:txBody>
      </p:sp>
      <p:sp>
        <p:nvSpPr>
          <p:cNvPr id="3075" name="Rectangle 3"/>
          <p:cNvSpPr>
            <a:spLocks noGrp="1"/>
          </p:cNvSpPr>
          <p:nvPr>
            <p:ph type="body"/>
          </p:nvPr>
        </p:nvSpPr>
        <p:spPr>
          <a:xfrm>
            <a:off x="323850" y="1125538"/>
            <a:ext cx="8496300" cy="5327650"/>
          </a:xfrm>
          <a:prstGeom prst="rect">
            <a:avLst/>
          </a:prstGeom>
          <a:noFill/>
          <a:ln w="9525">
            <a:noFill/>
          </a:ln>
        </p:spPr>
        <p:txBody>
          <a:bodyPr/>
          <a:lstStyle/>
          <a:p>
            <a:pPr lvl="0"/>
            <a:r>
              <a:rPr lang="en-US" altLang="sv-SE" dirty="0"/>
              <a:t>按一下以編輯母片</a:t>
            </a:r>
            <a:endParaRPr lang="en-US" altLang="sv-SE" dirty="0"/>
          </a:p>
          <a:p>
            <a:pPr lvl="1"/>
            <a:r>
              <a:rPr lang="en-US" altLang="sv-SE" dirty="0"/>
              <a:t>第二層</a:t>
            </a:r>
            <a:endParaRPr lang="en-US" altLang="sv-SE" dirty="0"/>
          </a:p>
          <a:p>
            <a:pPr lvl="2"/>
            <a:r>
              <a:rPr lang="en-US" altLang="sv-SE" dirty="0"/>
              <a:t>第三層</a:t>
            </a:r>
            <a:endParaRPr lang="en-US" altLang="sv-SE" dirty="0"/>
          </a:p>
          <a:p>
            <a:pPr lvl="3"/>
            <a:r>
              <a:rPr lang="en-US" altLang="sv-SE" dirty="0"/>
              <a:t>第四層</a:t>
            </a:r>
            <a:endParaRPr lang="en-US" altLang="sv-SE" dirty="0"/>
          </a:p>
          <a:p>
            <a:pPr lvl="4"/>
            <a:r>
              <a:rPr lang="en-US" altLang="sv-SE" dirty="0"/>
              <a:t>第五層</a:t>
            </a:r>
            <a:endParaRPr lang="en-US" altLang="sv-SE" dirty="0"/>
          </a:p>
        </p:txBody>
      </p:sp>
      <p:grpSp>
        <p:nvGrpSpPr>
          <p:cNvPr id="3076" name="Group 10"/>
          <p:cNvGrpSpPr/>
          <p:nvPr/>
        </p:nvGrpSpPr>
        <p:grpSpPr>
          <a:xfrm>
            <a:off x="0" y="757238"/>
            <a:ext cx="8837613" cy="1960562"/>
            <a:chOff x="0" y="477"/>
            <a:chExt cx="5567" cy="1235"/>
          </a:xfrm>
        </p:grpSpPr>
        <p:sp>
          <p:nvSpPr>
            <p:cNvPr id="3079" name="Line 6"/>
            <p:cNvSpPr/>
            <p:nvPr/>
          </p:nvSpPr>
          <p:spPr>
            <a:xfrm flipV="1">
              <a:off x="0" y="477"/>
              <a:ext cx="5567" cy="3"/>
            </a:xfrm>
            <a:prstGeom prst="line">
              <a:avLst/>
            </a:prstGeom>
            <a:ln w="19050" cap="flat" cmpd="sng">
              <a:solidFill>
                <a:schemeClr val="accent1"/>
              </a:solidFill>
              <a:prstDash val="solid"/>
              <a:headEnd type="none" w="med" len="med"/>
              <a:tailEnd type="none" w="med" len="med"/>
            </a:ln>
          </p:spPr>
        </p:sp>
        <p:sp>
          <p:nvSpPr>
            <p:cNvPr id="3080" name="Line 7"/>
            <p:cNvSpPr/>
            <p:nvPr/>
          </p:nvSpPr>
          <p:spPr>
            <a:xfrm flipV="1">
              <a:off x="5560" y="480"/>
              <a:ext cx="0" cy="1232"/>
            </a:xfrm>
            <a:prstGeom prst="line">
              <a:avLst/>
            </a:prstGeom>
            <a:ln w="19050" cap="flat" cmpd="sng">
              <a:solidFill>
                <a:schemeClr val="accent1"/>
              </a:solidFill>
              <a:prstDash val="solid"/>
              <a:headEnd type="none" w="med" len="med"/>
              <a:tailEnd type="none" w="med" len="med"/>
            </a:ln>
          </p:spPr>
        </p:sp>
      </p:grpSp>
      <p:sp>
        <p:nvSpPr>
          <p:cNvPr id="3077" name="Rectangle 12"/>
          <p:cNvSpPr/>
          <p:nvPr/>
        </p:nvSpPr>
        <p:spPr>
          <a:xfrm>
            <a:off x="4124325" y="6453188"/>
            <a:ext cx="895350" cy="274637"/>
          </a:xfrm>
          <a:prstGeom prst="rect">
            <a:avLst/>
          </a:prstGeom>
          <a:noFill/>
          <a:ln w="9525">
            <a:noFill/>
          </a:ln>
        </p:spPr>
        <p:txBody>
          <a:bodyPr>
            <a:spAutoFit/>
          </a:bodyPr>
          <a:lstStyle/>
          <a:p>
            <a:pPr lvl="0" algn="ctr" eaLnBrk="0" hangingPunct="0"/>
            <a:r>
              <a:rPr lang="en-US" altLang="sv-SE" sz="1200" dirty="0">
                <a:solidFill>
                  <a:srgbClr val="010307"/>
                </a:solidFill>
                <a:latin typeface="Arial" panose="020B0604020202020204" pitchFamily="34" charset="0"/>
                <a:ea typeface="宋体" panose="02010600030101010101" pitchFamily="2" charset="-122"/>
              </a:rPr>
              <a:t>- </a:t>
            </a:r>
            <a:fld id="{9A0DB2DC-4C9A-4742-B13C-FB6460FD3503}" type="slidenum">
              <a:rPr lang="en-US" altLang="sv-SE" sz="1200" dirty="0">
                <a:solidFill>
                  <a:srgbClr val="010307"/>
                </a:solidFill>
                <a:latin typeface="Arial" panose="020B0604020202020204" pitchFamily="34" charset="0"/>
                <a:ea typeface="宋体" panose="02010600030101010101" pitchFamily="2" charset="-122"/>
              </a:rPr>
            </a:fld>
            <a:r>
              <a:rPr lang="en-US" altLang="sv-SE" sz="1200" dirty="0">
                <a:solidFill>
                  <a:srgbClr val="010307"/>
                </a:solidFill>
                <a:latin typeface="Arial" panose="020B0604020202020204" pitchFamily="34" charset="0"/>
                <a:ea typeface="宋体" panose="02010600030101010101" pitchFamily="2" charset="-122"/>
              </a:rPr>
              <a:t> -</a:t>
            </a:r>
            <a:endParaRPr lang="zh-CN" altLang="en-US" sz="1200" dirty="0">
              <a:solidFill>
                <a:srgbClr val="010307"/>
              </a:solidFill>
              <a:latin typeface="Arial" panose="020B0604020202020204" pitchFamily="34" charset="0"/>
              <a:ea typeface="宋体" panose="02010600030101010101" pitchFamily="2" charset="-122"/>
            </a:endParaRPr>
          </a:p>
        </p:txBody>
      </p:sp>
      <p:pic>
        <p:nvPicPr>
          <p:cNvPr id="3078" name="图片 1"/>
          <p:cNvPicPr>
            <a:picLocks noChangeAspect="1"/>
          </p:cNvPicPr>
          <p:nvPr/>
        </p:nvPicPr>
        <p:blipFill>
          <a:blip r:embed="rId13"/>
          <a:stretch>
            <a:fillRect/>
          </a:stretch>
        </p:blipFill>
        <p:spPr>
          <a:xfrm>
            <a:off x="7989888" y="0"/>
            <a:ext cx="903287" cy="8477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transition>
  <p:hf sldNum="0" hdr="0" ftr="0" dt="0"/>
  <p:txStyles>
    <p:titleStyle>
      <a:lvl1pPr algn="l" rtl="0" fontAlgn="base">
        <a:spcBef>
          <a:spcPct val="0"/>
        </a:spcBef>
        <a:spcAft>
          <a:spcPct val="0"/>
        </a:spcAft>
        <a:defRPr sz="2800" b="1">
          <a:solidFill>
            <a:schemeClr val="tx2"/>
          </a:solidFill>
          <a:latin typeface="微软雅黑" panose="020B0503020204020204" pitchFamily="34" charset="-122"/>
          <a:ea typeface="微软雅黑" panose="020B0503020204020204" pitchFamily="34" charset="-122"/>
          <a:cs typeface="+mj-cs"/>
        </a:defRPr>
      </a:lvl1pPr>
      <a:lvl2pPr algn="l" rtl="0" fontAlgn="base">
        <a:spcBef>
          <a:spcPct val="0"/>
        </a:spcBef>
        <a:spcAft>
          <a:spcPct val="0"/>
        </a:spcAft>
        <a:defRPr sz="2800" b="1">
          <a:solidFill>
            <a:schemeClr val="tx2"/>
          </a:solidFill>
          <a:latin typeface="微软雅黑" panose="020B0503020204020204" pitchFamily="34" charset="-122"/>
          <a:ea typeface="微软雅黑" panose="020B0503020204020204" pitchFamily="34" charset="-122"/>
        </a:defRPr>
      </a:lvl2pPr>
      <a:lvl3pPr algn="l" rtl="0" fontAlgn="base">
        <a:spcBef>
          <a:spcPct val="0"/>
        </a:spcBef>
        <a:spcAft>
          <a:spcPct val="0"/>
        </a:spcAft>
        <a:defRPr sz="2800" b="1">
          <a:solidFill>
            <a:schemeClr val="tx2"/>
          </a:solidFill>
          <a:latin typeface="微软雅黑" panose="020B0503020204020204" pitchFamily="34" charset="-122"/>
          <a:ea typeface="微软雅黑" panose="020B0503020204020204" pitchFamily="34" charset="-122"/>
        </a:defRPr>
      </a:lvl3pPr>
      <a:lvl4pPr algn="l" rtl="0" fontAlgn="base">
        <a:spcBef>
          <a:spcPct val="0"/>
        </a:spcBef>
        <a:spcAft>
          <a:spcPct val="0"/>
        </a:spcAft>
        <a:defRPr sz="2800" b="1">
          <a:solidFill>
            <a:schemeClr val="tx2"/>
          </a:solidFill>
          <a:latin typeface="微软雅黑" panose="020B0503020204020204" pitchFamily="34" charset="-122"/>
          <a:ea typeface="微软雅黑" panose="020B0503020204020204" pitchFamily="34" charset="-122"/>
        </a:defRPr>
      </a:lvl4pPr>
      <a:lvl5pPr algn="l" rtl="0" fontAlgn="base">
        <a:spcBef>
          <a:spcPct val="0"/>
        </a:spcBef>
        <a:spcAft>
          <a:spcPct val="0"/>
        </a:spcAft>
        <a:defRPr sz="2800" b="1">
          <a:solidFill>
            <a:schemeClr val="tx2"/>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kumimoji="1" sz="2800" b="1">
          <a:solidFill>
            <a:schemeClr val="tx2"/>
          </a:solidFill>
          <a:latin typeface="Arial" panose="020B0604020202020204" pitchFamily="34" charset="0"/>
        </a:defRPr>
      </a:lvl6pPr>
      <a:lvl7pPr marL="914400" algn="l" rtl="0" eaLnBrk="1" fontAlgn="base" hangingPunct="1">
        <a:spcBef>
          <a:spcPct val="0"/>
        </a:spcBef>
        <a:spcAft>
          <a:spcPct val="0"/>
        </a:spcAft>
        <a:defRPr kumimoji="1" sz="2800" b="1">
          <a:solidFill>
            <a:schemeClr val="tx2"/>
          </a:solidFill>
          <a:latin typeface="Arial" panose="020B0604020202020204" pitchFamily="34" charset="0"/>
        </a:defRPr>
      </a:lvl7pPr>
      <a:lvl8pPr marL="1371600" algn="l" rtl="0" eaLnBrk="1" fontAlgn="base" hangingPunct="1">
        <a:spcBef>
          <a:spcPct val="0"/>
        </a:spcBef>
        <a:spcAft>
          <a:spcPct val="0"/>
        </a:spcAft>
        <a:defRPr kumimoji="1" sz="2800" b="1">
          <a:solidFill>
            <a:schemeClr val="tx2"/>
          </a:solidFill>
          <a:latin typeface="Arial" panose="020B0604020202020204" pitchFamily="34" charset="0"/>
        </a:defRPr>
      </a:lvl8pPr>
      <a:lvl9pPr marL="1828800" algn="l" rtl="0" eaLnBrk="1" fontAlgn="base" hangingPunct="1">
        <a:spcBef>
          <a:spcPct val="0"/>
        </a:spcBef>
        <a:spcAft>
          <a:spcPct val="0"/>
        </a:spcAft>
        <a:defRPr kumimoji="1" sz="2800" b="1">
          <a:solidFill>
            <a:schemeClr val="tx2"/>
          </a:solidFill>
          <a:latin typeface="Arial" panose="020B0604020202020204" pitchFamily="34" charset="0"/>
        </a:defRPr>
      </a:lvl9pPr>
    </p:titleStyle>
    <p:bodyStyle>
      <a:lvl1pPr marL="342900" indent="-342900" algn="l" rtl="0" fontAlgn="base">
        <a:spcBef>
          <a:spcPct val="40000"/>
        </a:spcBef>
        <a:spcAft>
          <a:spcPct val="0"/>
        </a:spcAft>
        <a:buClr>
          <a:schemeClr val="accent1"/>
        </a:buClr>
        <a:buSzPct val="80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cs typeface="+mn-cs"/>
        </a:defRPr>
      </a:lvl1pPr>
      <a:lvl2pPr marL="742950" indent="-285750" algn="l" rtl="0" fontAlgn="base">
        <a:spcBef>
          <a:spcPct val="40000"/>
        </a:spcBef>
        <a:spcAft>
          <a:spcPct val="0"/>
        </a:spcAft>
        <a:buClr>
          <a:schemeClr val="accent1"/>
        </a:buClr>
        <a:buSzPct val="80000"/>
        <a:buFont typeface="Wingdings" panose="05000000000000000000" pitchFamily="2" charset="2"/>
        <a:buChar char="u"/>
        <a:defRPr sz="2000">
          <a:solidFill>
            <a:schemeClr val="tx1"/>
          </a:solidFill>
          <a:latin typeface="微软雅黑" panose="020B0503020204020204" pitchFamily="34" charset="-122"/>
          <a:ea typeface="微软雅黑" panose="020B0503020204020204" pitchFamily="34" charset="-122"/>
        </a:defRPr>
      </a:lvl2pPr>
      <a:lvl3pPr marL="1143000" indent="-228600" algn="l" rtl="0" fontAlgn="base">
        <a:spcBef>
          <a:spcPct val="40000"/>
        </a:spcBef>
        <a:spcAft>
          <a:spcPct val="0"/>
        </a:spcAft>
        <a:buClr>
          <a:schemeClr val="accent1"/>
        </a:buClr>
        <a:buSzPct val="80000"/>
        <a:buFont typeface="Wingdings" panose="05000000000000000000" pitchFamily="2" charset="2"/>
        <a:buChar char="Ø"/>
        <a:defRPr sz="2000">
          <a:solidFill>
            <a:schemeClr val="tx1"/>
          </a:solidFill>
          <a:latin typeface="微软雅黑" panose="020B0503020204020204" pitchFamily="34" charset="-122"/>
          <a:ea typeface="微软雅黑" panose="020B0503020204020204" pitchFamily="34" charset="-122"/>
        </a:defRPr>
      </a:lvl3pPr>
      <a:lvl4pPr marL="1600200" indent="-228600" algn="l" rtl="0" fontAlgn="base">
        <a:spcBef>
          <a:spcPct val="40000"/>
        </a:spcBef>
        <a:spcAft>
          <a:spcPct val="0"/>
        </a:spcAft>
        <a:buClr>
          <a:schemeClr val="accent1"/>
        </a:buClr>
        <a:buSzPct val="80000"/>
        <a:buFont typeface="Wingdings" panose="05000000000000000000" pitchFamily="2" charset="2"/>
        <a:buChar char="ü"/>
        <a:defRPr sz="1600">
          <a:solidFill>
            <a:schemeClr val="tx1"/>
          </a:solidFill>
          <a:latin typeface="微软雅黑" panose="020B0503020204020204" pitchFamily="34" charset="-122"/>
          <a:ea typeface="微软雅黑" panose="020B0503020204020204" pitchFamily="34" charset="-122"/>
        </a:defRPr>
      </a:lvl4pPr>
      <a:lvl5pPr marL="2057400" indent="-228600" algn="l" rtl="0" fontAlgn="base">
        <a:spcBef>
          <a:spcPct val="40000"/>
        </a:spcBef>
        <a:spcAft>
          <a:spcPct val="0"/>
        </a:spcAft>
        <a:buClr>
          <a:schemeClr val="accent1"/>
        </a:buClr>
        <a:buSzPct val="80000"/>
        <a:buFont typeface="Arial" panose="020B0604020202020204" pitchFamily="34" charset="0"/>
        <a:buChar char="•"/>
        <a:defRPr sz="1400">
          <a:solidFill>
            <a:schemeClr val="tx1"/>
          </a:solidFill>
          <a:latin typeface="微软雅黑" panose="020B0503020204020204" pitchFamily="34" charset="-122"/>
          <a:ea typeface="微软雅黑" panose="020B0503020204020204" pitchFamily="34" charset="-122"/>
        </a:defRPr>
      </a:lvl5pPr>
      <a:lvl6pPr marL="2514600" indent="-228600" algn="l" rtl="0" eaLnBrk="1" fontAlgn="base" hangingPunct="1">
        <a:spcBef>
          <a:spcPct val="40000"/>
        </a:spcBef>
        <a:spcAft>
          <a:spcPct val="0"/>
        </a:spcAft>
        <a:buClr>
          <a:schemeClr val="accent1"/>
        </a:buClr>
        <a:buSzPct val="80000"/>
        <a:buFont typeface="Wingdings" panose="05000000000000000000" pitchFamily="2" charset="2"/>
        <a:buChar char="n"/>
        <a:defRPr kumimoji="1">
          <a:solidFill>
            <a:schemeClr val="tx1"/>
          </a:solidFill>
          <a:latin typeface="+mn-lt"/>
        </a:defRPr>
      </a:lvl6pPr>
      <a:lvl7pPr marL="2971800" indent="-228600" algn="l" rtl="0" eaLnBrk="1" fontAlgn="base" hangingPunct="1">
        <a:spcBef>
          <a:spcPct val="40000"/>
        </a:spcBef>
        <a:spcAft>
          <a:spcPct val="0"/>
        </a:spcAft>
        <a:buClr>
          <a:schemeClr val="accent1"/>
        </a:buClr>
        <a:buSzPct val="80000"/>
        <a:buFont typeface="Wingdings" panose="05000000000000000000" pitchFamily="2" charset="2"/>
        <a:buChar char="n"/>
        <a:defRPr kumimoji="1">
          <a:solidFill>
            <a:schemeClr val="tx1"/>
          </a:solidFill>
          <a:latin typeface="+mn-lt"/>
        </a:defRPr>
      </a:lvl7pPr>
      <a:lvl8pPr marL="3429000" indent="-228600" algn="l" rtl="0" eaLnBrk="1" fontAlgn="base" hangingPunct="1">
        <a:spcBef>
          <a:spcPct val="40000"/>
        </a:spcBef>
        <a:spcAft>
          <a:spcPct val="0"/>
        </a:spcAft>
        <a:buClr>
          <a:schemeClr val="accent1"/>
        </a:buClr>
        <a:buSzPct val="80000"/>
        <a:buFont typeface="Wingdings" panose="05000000000000000000" pitchFamily="2" charset="2"/>
        <a:buChar char="n"/>
        <a:defRPr kumimoji="1">
          <a:solidFill>
            <a:schemeClr val="tx1"/>
          </a:solidFill>
          <a:latin typeface="+mn-lt"/>
        </a:defRPr>
      </a:lvl8pPr>
      <a:lvl9pPr marL="3886200" indent="-228600" algn="l" rtl="0" eaLnBrk="1" fontAlgn="base" hangingPunct="1">
        <a:spcBef>
          <a:spcPct val="40000"/>
        </a:spcBef>
        <a:spcAft>
          <a:spcPct val="0"/>
        </a:spcAft>
        <a:buClr>
          <a:schemeClr val="accent1"/>
        </a:buClr>
        <a:buSzPct val="80000"/>
        <a:buFont typeface="Wingdings" panose="05000000000000000000" pitchFamily="2" charset="2"/>
        <a:buChar char="n"/>
        <a:defRPr kumimoji="1">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hart" Target="../charts/chart8.xml"/><Relationship Id="rId1" Type="http://schemas.openxmlformats.org/officeDocument/2006/relationships/chart" Target="../charts/char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oleObject" Target="../embeddings/Workbook4.xls"/></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oleObject" Target="../embeddings/Workbook1.xls"/><Relationship Id="rId1"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noRot="1"/>
          </p:cNvSpPr>
          <p:nvPr>
            <p:ph type="ctrTitle"/>
          </p:nvPr>
        </p:nvSpPr>
        <p:spPr>
          <a:xfrm>
            <a:off x="323850" y="1412875"/>
            <a:ext cx="8605838" cy="1922463"/>
          </a:xfrm>
        </p:spPr>
        <p:txBody>
          <a:bodyPr vert="horz" wrap="square" lIns="91440" tIns="45720" rIns="91440" bIns="45720" anchor="ctr"/>
          <a:lstStyle>
            <a:lvl1pPr lvl="0">
              <a:defRPr/>
            </a:lvl1pPr>
          </a:lstStyle>
          <a:p>
            <a:pPr lvl="0" eaLnBrk="1" hangingPunct="1"/>
            <a:r>
              <a:rPr lang="zh-CN" altLang="en-US" sz="4000" dirty="0">
                <a:latin typeface="微软雅黑" panose="020B0503020204020204" pitchFamily="34" charset="-122"/>
                <a:ea typeface="微软雅黑" panose="020B0503020204020204" pitchFamily="34" charset="-122"/>
              </a:rPr>
              <a:t>应用促进机器人产业发展与创新</a:t>
            </a:r>
            <a:endParaRPr lang="zh-CN" altLang="en-US" sz="4000" dirty="0">
              <a:latin typeface="微软雅黑" panose="020B0503020204020204" pitchFamily="34" charset="-122"/>
              <a:ea typeface="微软雅黑" panose="020B0503020204020204" pitchFamily="34" charset="-122"/>
            </a:endParaRPr>
          </a:p>
        </p:txBody>
      </p:sp>
      <p:sp>
        <p:nvSpPr>
          <p:cNvPr id="8195" name="副标题 2"/>
          <p:cNvSpPr>
            <a:spLocks noGrp="1" noRot="1"/>
          </p:cNvSpPr>
          <p:nvPr>
            <p:ph type="subTitle"/>
          </p:nvPr>
        </p:nvSpPr>
        <p:spPr>
          <a:xfrm>
            <a:off x="1692275" y="3789363"/>
            <a:ext cx="6119813" cy="2282825"/>
          </a:xfrm>
        </p:spPr>
        <p:txBody>
          <a:bodyPr vert="horz" wrap="square" lIns="91440" tIns="45720" rIns="91440" bIns="45720"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lnSpc>
                <a:spcPct val="125000"/>
              </a:lnSpc>
            </a:pPr>
            <a:r>
              <a:rPr lang="zh-CN" altLang="en-US" sz="1600" b="1" dirty="0">
                <a:latin typeface="微软雅黑" panose="020B0503020204020204" pitchFamily="34" charset="-122"/>
                <a:ea typeface="微软雅黑" panose="020B0503020204020204" pitchFamily="34" charset="-122"/>
              </a:rPr>
              <a:t>中国机械工业联合会   执行副会长</a:t>
            </a:r>
            <a:endParaRPr lang="en-US" altLang="zh-CN" sz="1600" b="1" dirty="0">
              <a:latin typeface="微软雅黑" panose="020B0503020204020204" pitchFamily="34" charset="-122"/>
              <a:ea typeface="微软雅黑" panose="020B0503020204020204" pitchFamily="34" charset="-122"/>
            </a:endParaRPr>
          </a:p>
          <a:p>
            <a:pPr lvl="0" eaLnBrk="1" hangingPunct="1">
              <a:lnSpc>
                <a:spcPct val="125000"/>
              </a:lnSpc>
            </a:pPr>
            <a:r>
              <a:rPr lang="zh-CN" altLang="en-US" sz="1600" b="1" dirty="0">
                <a:latin typeface="微软雅黑" panose="020B0503020204020204" pitchFamily="34" charset="-122"/>
                <a:ea typeface="微软雅黑" panose="020B0503020204020204" pitchFamily="34" charset="-122"/>
              </a:rPr>
              <a:t>中国机器人产业联盟  秘书长</a:t>
            </a:r>
            <a:endParaRPr lang="en-US" altLang="zh-CN" sz="1600" b="1" dirty="0">
              <a:latin typeface="微软雅黑" panose="020B0503020204020204" pitchFamily="34" charset="-122"/>
              <a:ea typeface="微软雅黑" panose="020B0503020204020204" pitchFamily="34" charset="-122"/>
            </a:endParaRPr>
          </a:p>
          <a:p>
            <a:pPr lvl="0" eaLnBrk="1" hangingPunct="1">
              <a:lnSpc>
                <a:spcPct val="125000"/>
              </a:lnSpc>
            </a:pPr>
            <a:endParaRPr lang="zh-CN" altLang="en-US" sz="1600" b="1" dirty="0">
              <a:latin typeface="微软雅黑" panose="020B0503020204020204" pitchFamily="34" charset="-122"/>
              <a:ea typeface="微软雅黑" panose="020B0503020204020204" pitchFamily="34" charset="-122"/>
            </a:endParaRPr>
          </a:p>
          <a:p>
            <a:pPr lvl="0" eaLnBrk="1" hangingPunct="1">
              <a:lnSpc>
                <a:spcPct val="125000"/>
              </a:lnSpc>
            </a:pPr>
            <a:r>
              <a:rPr lang="zh-CN" altLang="en-US" sz="1600" b="1" dirty="0">
                <a:latin typeface="微软雅黑" panose="020B0503020204020204" pitchFamily="34" charset="-122"/>
                <a:ea typeface="微软雅黑" panose="020B0503020204020204" pitchFamily="34" charset="-122"/>
              </a:rPr>
              <a:t>宋晓刚</a:t>
            </a:r>
            <a:endParaRPr lang="en-US" altLang="zh-CN" sz="1600" b="1" dirty="0">
              <a:latin typeface="微软雅黑" panose="020B0503020204020204" pitchFamily="34" charset="-122"/>
              <a:ea typeface="微软雅黑" panose="020B0503020204020204" pitchFamily="34" charset="-122"/>
            </a:endParaRPr>
          </a:p>
          <a:p>
            <a:pPr lvl="0" eaLnBrk="1" hangingPunct="1">
              <a:lnSpc>
                <a:spcPct val="125000"/>
              </a:lnSpc>
            </a:pPr>
            <a:endParaRPr lang="en-US" altLang="zh-CN" sz="1600" b="1" dirty="0">
              <a:latin typeface="微软雅黑" panose="020B0503020204020204" pitchFamily="34" charset="-122"/>
              <a:ea typeface="微软雅黑" panose="020B0503020204020204" pitchFamily="34" charset="-122"/>
            </a:endParaRPr>
          </a:p>
          <a:p>
            <a:pPr lvl="0" eaLnBrk="1" hangingPunct="1">
              <a:lnSpc>
                <a:spcPct val="125000"/>
              </a:lnSpc>
            </a:pPr>
            <a:r>
              <a:rPr lang="zh-CN" altLang="en-US" sz="1600" dirty="0">
                <a:latin typeface="微软雅黑" panose="020B0503020204020204" pitchFamily="34" charset="-122"/>
                <a:ea typeface="微软雅黑" panose="020B0503020204020204" pitchFamily="34" charset="-122"/>
              </a:rPr>
              <a:t>2017.</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11</a:t>
            </a:r>
            <a:r>
              <a:rPr lang="zh-CN" altLang="en-US" sz="1600" dirty="0">
                <a:latin typeface="微软雅黑" panose="020B0503020204020204" pitchFamily="34" charset="-122"/>
                <a:ea typeface="微软雅黑" panose="020B0503020204020204" pitchFamily="34" charset="-122"/>
              </a:rPr>
              <a:t>  视觉联盟 北京</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298450" y="228600"/>
            <a:ext cx="8540750" cy="679450"/>
          </a:xfrm>
        </p:spPr>
        <p:txBody>
          <a:bodyPr vert="horz" wrap="square" lIns="91440" tIns="45720" rIns="91440" bIns="45720" anchor="ctr"/>
          <a:lstStyle/>
          <a:p>
            <a:pPr lvl="0" algn="l" eaLnBrk="1" hangingPunct="1"/>
            <a:r>
              <a:rPr lang="zh-CN" altLang="en-US" sz="2800" b="1" dirty="0">
                <a:latin typeface="微软雅黑" panose="020B0503020204020204" pitchFamily="34" charset="-122"/>
                <a:ea typeface="微软雅黑" panose="020B0503020204020204" pitchFamily="34" charset="-122"/>
              </a:rPr>
              <a:t>中国：工业机器人市场高速发展</a:t>
            </a:r>
            <a:endParaRPr lang="zh-CN" altLang="en-US" sz="2800" b="1" dirty="0">
              <a:latin typeface="微软雅黑" panose="020B0503020204020204" pitchFamily="34" charset="-122"/>
              <a:ea typeface="微软雅黑" panose="020B0503020204020204" pitchFamily="34" charset="-122"/>
            </a:endParaRPr>
          </a:p>
        </p:txBody>
      </p:sp>
      <p:sp>
        <p:nvSpPr>
          <p:cNvPr id="18435" name="内容占位符 2"/>
          <p:cNvSpPr>
            <a:spLocks noGrp="1"/>
          </p:cNvSpPr>
          <p:nvPr>
            <p:ph idx="4294967295"/>
          </p:nvPr>
        </p:nvSpPr>
        <p:spPr>
          <a:xfrm>
            <a:off x="342900" y="1285875"/>
            <a:ext cx="8496300" cy="991235"/>
          </a:xfrm>
        </p:spPr>
        <p:txBody>
          <a:bodyPr vert="horz" wrap="square" lIns="91440" tIns="45720" rIns="91440" bIns="45720" anchor="t"/>
          <a:lstStyle/>
          <a:p>
            <a:pPr lvl="0" eaLnBrk="1" hangingPunct="1">
              <a:lnSpc>
                <a:spcPct val="125000"/>
              </a:lnSpc>
            </a:pPr>
            <a:r>
              <a:rPr lang="en-US" altLang="zh-CN" sz="1600" dirty="0">
                <a:latin typeface="微软雅黑" panose="020B0503020204020204" pitchFamily="34" charset="-122"/>
                <a:ea typeface="微软雅黑" panose="020B0503020204020204" pitchFamily="34" charset="-122"/>
              </a:rPr>
              <a:t>2009-2016</a:t>
            </a:r>
            <a:r>
              <a:rPr lang="zh-CN" altLang="en-US" sz="1600" dirty="0">
                <a:latin typeface="微软雅黑" panose="020B0503020204020204" pitchFamily="34" charset="-122"/>
                <a:ea typeface="微软雅黑" panose="020B0503020204020204" pitchFamily="34" charset="-122"/>
              </a:rPr>
              <a:t>年中国工业机器人市场销量以年均</a:t>
            </a:r>
            <a:r>
              <a:rPr lang="en-US" altLang="zh-CN" sz="1600" dirty="0">
                <a:latin typeface="微软雅黑" panose="020B0503020204020204" pitchFamily="34" charset="-122"/>
                <a:ea typeface="微软雅黑" panose="020B0503020204020204" pitchFamily="34" charset="-122"/>
              </a:rPr>
              <a:t>55.5%</a:t>
            </a:r>
            <a:r>
              <a:rPr lang="zh-CN" altLang="en-US" sz="1600" dirty="0">
                <a:latin typeface="微软雅黑" panose="020B0503020204020204" pitchFamily="34" charset="-122"/>
                <a:ea typeface="微软雅黑" panose="020B0503020204020204" pitchFamily="34" charset="-122"/>
              </a:rPr>
              <a:t>的速度增长，</a:t>
            </a:r>
            <a:r>
              <a:rPr lang="en-US" altLang="zh-CN" sz="1600" dirty="0">
                <a:latin typeface="微软雅黑" panose="020B0503020204020204" pitchFamily="34" charset="-122"/>
                <a:ea typeface="微软雅黑" panose="020B0503020204020204" pitchFamily="34" charset="-122"/>
              </a:rPr>
              <a:t>2013</a:t>
            </a:r>
            <a:r>
              <a:rPr lang="zh-CN" altLang="en-US" sz="1600" dirty="0">
                <a:latin typeface="微软雅黑" panose="020B0503020204020204" pitchFamily="34" charset="-122"/>
                <a:ea typeface="微软雅黑" panose="020B0503020204020204" pitchFamily="34" charset="-122"/>
              </a:rPr>
              <a:t>年中国工业机器人销量</a:t>
            </a:r>
            <a:r>
              <a:rPr lang="en-US" altLang="zh-CN" sz="1600" dirty="0">
                <a:latin typeface="微软雅黑" panose="020B0503020204020204" pitchFamily="34" charset="-122"/>
                <a:ea typeface="微软雅黑" panose="020B0503020204020204" pitchFamily="34" charset="-122"/>
              </a:rPr>
              <a:t>37</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000</a:t>
            </a:r>
            <a:r>
              <a:rPr lang="zh-CN" altLang="en-US" sz="1600" dirty="0">
                <a:latin typeface="微软雅黑" panose="020B0503020204020204" pitchFamily="34" charset="-122"/>
                <a:ea typeface="微软雅黑" panose="020B0503020204020204" pitchFamily="34" charset="-122"/>
              </a:rPr>
              <a:t>台，首次成为全球最大市场。</a:t>
            </a:r>
            <a:r>
              <a:rPr lang="en-US" altLang="zh-CN" sz="1600" dirty="0">
                <a:latin typeface="微软雅黑" panose="020B0503020204020204" pitchFamily="34" charset="-122"/>
                <a:ea typeface="微软雅黑" panose="020B0503020204020204" pitchFamily="34" charset="-122"/>
              </a:rPr>
              <a:t>2016</a:t>
            </a:r>
            <a:r>
              <a:rPr lang="zh-CN" altLang="en-US" sz="1600" dirty="0">
                <a:latin typeface="微软雅黑" panose="020B0503020204020204" pitchFamily="34" charset="-122"/>
                <a:ea typeface="微软雅黑" panose="020B0503020204020204" pitchFamily="34" charset="-122"/>
              </a:rPr>
              <a:t>年销量超过</a:t>
            </a:r>
            <a:r>
              <a:rPr lang="en-US" altLang="zh-CN" sz="1600" dirty="0">
                <a:latin typeface="微软雅黑" panose="020B0503020204020204" pitchFamily="34" charset="-122"/>
                <a:ea typeface="微软雅黑" panose="020B0503020204020204" pitchFamily="34" charset="-122"/>
              </a:rPr>
              <a:t>8.9</a:t>
            </a:r>
            <a:r>
              <a:rPr lang="zh-CN" altLang="en-US" sz="1600" dirty="0">
                <a:latin typeface="微软雅黑" panose="020B0503020204020204" pitchFamily="34" charset="-122"/>
                <a:ea typeface="微软雅黑" panose="020B0503020204020204" pitchFamily="34" charset="-122"/>
              </a:rPr>
              <a:t>万台，增长超过</a:t>
            </a:r>
            <a:r>
              <a:rPr lang="en-US" altLang="zh-CN" sz="1600" dirty="0">
                <a:latin typeface="微软雅黑" panose="020B0503020204020204" pitchFamily="34" charset="-122"/>
                <a:ea typeface="微软雅黑" panose="020B0503020204020204" pitchFamily="34" charset="-122"/>
              </a:rPr>
              <a:t>26.8%</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18436" name="TextBox 2"/>
          <p:cNvSpPr txBox="1"/>
          <p:nvPr/>
        </p:nvSpPr>
        <p:spPr>
          <a:xfrm>
            <a:off x="323850" y="6310313"/>
            <a:ext cx="2376488" cy="304800"/>
          </a:xfrm>
          <a:prstGeom prst="rect">
            <a:avLst/>
          </a:prstGeom>
          <a:noFill/>
          <a:ln w="9525">
            <a:noFill/>
          </a:ln>
        </p:spPr>
        <p:txBody>
          <a:bodyPr>
            <a:spAutoFit/>
          </a:bodyPr>
          <a:lstStyle/>
          <a:p>
            <a:pPr lvl="0" eaLnBrk="1" hangingPunct="1"/>
            <a:r>
              <a:rPr lang="zh-CN" altLang="en-US" sz="1400" b="1" dirty="0">
                <a:latin typeface="微软雅黑" panose="020B0503020204020204" pitchFamily="34" charset="-122"/>
                <a:ea typeface="微软雅黑" panose="020B0503020204020204" pitchFamily="34" charset="-122"/>
              </a:rPr>
              <a:t>数据来源：</a:t>
            </a:r>
            <a:r>
              <a:rPr lang="en-US" altLang="zh-CN" sz="1400" b="1" dirty="0">
                <a:latin typeface="微软雅黑" panose="020B0503020204020204" pitchFamily="34" charset="-122"/>
                <a:ea typeface="微软雅黑" panose="020B0503020204020204" pitchFamily="34" charset="-122"/>
              </a:rPr>
              <a:t>IFR</a:t>
            </a:r>
            <a:r>
              <a:rPr lang="zh-CN" altLang="en-US" sz="1400" b="1" dirty="0">
                <a:latin typeface="微软雅黑" panose="020B0503020204020204" pitchFamily="34" charset="-122"/>
                <a:ea typeface="微软雅黑" panose="020B0503020204020204" pitchFamily="34" charset="-122"/>
              </a:rPr>
              <a:t>，</a:t>
            </a:r>
            <a:r>
              <a:rPr lang="en-US" altLang="zh-CN" sz="1400" b="1" dirty="0">
                <a:latin typeface="微软雅黑" panose="020B0503020204020204" pitchFamily="34" charset="-122"/>
                <a:ea typeface="微软雅黑" panose="020B0503020204020204" pitchFamily="34" charset="-122"/>
              </a:rPr>
              <a:t>CRIA</a:t>
            </a:r>
            <a:endParaRPr lang="zh-CN" altLang="en-US" sz="1400" b="1" dirty="0">
              <a:latin typeface="微软雅黑" panose="020B0503020204020204" pitchFamily="34" charset="-122"/>
              <a:ea typeface="微软雅黑" panose="020B0503020204020204" pitchFamily="34" charset="-122"/>
            </a:endParaRPr>
          </a:p>
        </p:txBody>
      </p:sp>
      <p:graphicFrame>
        <p:nvGraphicFramePr>
          <p:cNvPr id="7" name="图表 6"/>
          <p:cNvGraphicFramePr/>
          <p:nvPr/>
        </p:nvGraphicFramePr>
        <p:xfrm>
          <a:off x="899592" y="2276872"/>
          <a:ext cx="7632848" cy="370807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文本框 70661"/>
          <p:cNvSpPr txBox="1"/>
          <p:nvPr/>
        </p:nvSpPr>
        <p:spPr>
          <a:xfrm>
            <a:off x="5940425" y="6453188"/>
            <a:ext cx="3168650" cy="336550"/>
          </a:xfrm>
          <a:prstGeom prst="rect">
            <a:avLst/>
          </a:prstGeom>
          <a:noFill/>
          <a:ln w="9525">
            <a:noFill/>
          </a:ln>
          <a:effectLst>
            <a:prstShdw prst="shdw13" dist="53882" dir="13499999">
              <a:schemeClr val="bg2">
                <a:alpha val="50000"/>
              </a:schemeClr>
            </a:prstShdw>
          </a:effectLst>
        </p:spPr>
        <p:txBody>
          <a:bodyPr>
            <a:spAutoFit/>
          </a:bodyPr>
          <a:lstStyle/>
          <a:p>
            <a:pPr lvl="0" eaLnBrk="1" hangingPunct="1">
              <a:spcBef>
                <a:spcPct val="50000"/>
              </a:spcBef>
            </a:pPr>
            <a:r>
              <a:rPr lang="zh-CN" altLang="en-US" sz="1600" dirty="0">
                <a:latin typeface="Arial" panose="020B0604020202020204" pitchFamily="34" charset="0"/>
                <a:ea typeface="宋体" panose="02010600030101010101" pitchFamily="2" charset="-122"/>
              </a:rPr>
              <a:t>数据来源：中国机器人产业联盟</a:t>
            </a:r>
            <a:endParaRPr lang="zh-CN" altLang="en-US" sz="1600" dirty="0">
              <a:latin typeface="Arial" panose="020B0604020202020204" pitchFamily="34" charset="0"/>
              <a:ea typeface="宋体" panose="02010600030101010101" pitchFamily="2" charset="-122"/>
            </a:endParaRPr>
          </a:p>
        </p:txBody>
      </p:sp>
      <p:sp>
        <p:nvSpPr>
          <p:cNvPr id="19462" name="标题 1"/>
          <p:cNvSpPr>
            <a:spLocks noGrp="1"/>
          </p:cNvSpPr>
          <p:nvPr/>
        </p:nvSpPr>
        <p:spPr>
          <a:xfrm>
            <a:off x="179388" y="44450"/>
            <a:ext cx="8540750" cy="679450"/>
          </a:xfrm>
          <a:prstGeom prst="rect">
            <a:avLst/>
          </a:prstGeom>
          <a:noFill/>
          <a:ln w="9525">
            <a:noFill/>
          </a:ln>
        </p:spPr>
        <p:txBody>
          <a:bodyPr anchor="ctr"/>
          <a:lstStyle/>
          <a:p>
            <a:pPr lvl="0" eaLnBrk="1" hangingPunct="1"/>
            <a:r>
              <a:rPr lang="zh-CN" altLang="en-US" sz="2800" b="1" dirty="0">
                <a:solidFill>
                  <a:schemeClr val="tx2"/>
                </a:solidFill>
                <a:latin typeface="微软雅黑" panose="020B0503020204020204" pitchFamily="34" charset="-122"/>
                <a:ea typeface="微软雅黑" panose="020B0503020204020204" pitchFamily="34" charset="-122"/>
              </a:rPr>
              <a:t>中国：国产工业机器人销量高速发展</a:t>
            </a:r>
            <a:endParaRPr lang="zh-CN" altLang="en-US" sz="2800" b="1" dirty="0">
              <a:solidFill>
                <a:schemeClr val="tx2"/>
              </a:solidFill>
              <a:latin typeface="微软雅黑" panose="020B0503020204020204" pitchFamily="34" charset="-122"/>
              <a:ea typeface="微软雅黑" panose="020B0503020204020204" pitchFamily="34" charset="-122"/>
            </a:endParaRPr>
          </a:p>
        </p:txBody>
      </p:sp>
      <p:sp>
        <p:nvSpPr>
          <p:cNvPr id="19463" name="内容占位符 2"/>
          <p:cNvSpPr>
            <a:spLocks noGrp="1" noRot="1"/>
          </p:cNvSpPr>
          <p:nvPr>
            <p:ph idx="4294967295"/>
          </p:nvPr>
        </p:nvSpPr>
        <p:spPr>
          <a:xfrm>
            <a:off x="0" y="692150"/>
            <a:ext cx="9109075" cy="1152525"/>
          </a:xfrm>
        </p:spPr>
        <p:txBody>
          <a:bodyPr vert="horz" wrap="square" lIns="91440" tIns="45720" rIns="91440" bIns="45720" anchor="t"/>
          <a:lstStyle/>
          <a:p>
            <a:pPr lvl="0" eaLnBrk="1" hangingPunct="1">
              <a:lnSpc>
                <a:spcPct val="125000"/>
              </a:lnSpc>
            </a:pPr>
            <a:r>
              <a:rPr lang="en-US" altLang="zh-CN" sz="1600" b="1" dirty="0">
                <a:latin typeface="微软雅黑" panose="020B0503020204020204" pitchFamily="34" charset="-122"/>
                <a:ea typeface="微软雅黑" panose="020B0503020204020204" pitchFamily="34" charset="-122"/>
              </a:rPr>
              <a:t>2014</a:t>
            </a:r>
            <a:r>
              <a:rPr lang="zh-CN" altLang="en-US" sz="1600" b="1" dirty="0">
                <a:latin typeface="微软雅黑" panose="020B0503020204020204" pitchFamily="34" charset="-122"/>
                <a:ea typeface="微软雅黑" panose="020B0503020204020204" pitchFamily="34" charset="-122"/>
              </a:rPr>
              <a:t>年</a:t>
            </a:r>
            <a:r>
              <a:rPr lang="zh-CN" altLang="en-US" sz="1600" b="1" dirty="0">
                <a:latin typeface="微软雅黑" panose="020B0503020204020204" pitchFamily="34" charset="-122"/>
                <a:ea typeface="微软雅黑" panose="020B0503020204020204" pitchFamily="34" charset="-122"/>
                <a:sym typeface="+mn-ea"/>
              </a:rPr>
              <a:t>国产品牌工业机器人销售近</a:t>
            </a:r>
            <a:r>
              <a:rPr lang="en-US" altLang="zh-CN" sz="1600" b="1" dirty="0">
                <a:latin typeface="微软雅黑" panose="020B0503020204020204" pitchFamily="34" charset="-122"/>
                <a:ea typeface="微软雅黑" panose="020B0503020204020204" pitchFamily="34" charset="-122"/>
                <a:sym typeface="+mn-ea"/>
              </a:rPr>
              <a:t>1.7</a:t>
            </a:r>
            <a:r>
              <a:rPr lang="zh-CN" altLang="en-US" sz="1600" b="1" dirty="0">
                <a:latin typeface="微软雅黑" panose="020B0503020204020204" pitchFamily="34" charset="-122"/>
                <a:ea typeface="微软雅黑" panose="020B0503020204020204" pitchFamily="34" charset="-122"/>
                <a:sym typeface="+mn-ea"/>
              </a:rPr>
              <a:t>万台，实际销量同比增长</a:t>
            </a:r>
            <a:r>
              <a:rPr lang="en-US" altLang="zh-CN" sz="1600" b="1" dirty="0">
                <a:latin typeface="微软雅黑" panose="020B0503020204020204" pitchFamily="34" charset="-122"/>
                <a:ea typeface="微软雅黑" panose="020B0503020204020204" pitchFamily="34" charset="-122"/>
                <a:sym typeface="+mn-ea"/>
              </a:rPr>
              <a:t>76.6%</a:t>
            </a:r>
            <a:endParaRPr lang="zh-CN" altLang="en-US" sz="1600" b="1" dirty="0">
              <a:latin typeface="微软雅黑" panose="020B0503020204020204" pitchFamily="34" charset="-122"/>
              <a:ea typeface="微软雅黑" panose="020B0503020204020204" pitchFamily="34" charset="-122"/>
            </a:endParaRPr>
          </a:p>
          <a:p>
            <a:pPr lvl="0" eaLnBrk="1" hangingPunct="1">
              <a:lnSpc>
                <a:spcPct val="125000"/>
              </a:lnSpc>
            </a:pPr>
            <a:r>
              <a:rPr lang="en-US" altLang="zh-CN" sz="1600" b="1" dirty="0">
                <a:latin typeface="微软雅黑" panose="020B0503020204020204" pitchFamily="34" charset="-122"/>
                <a:ea typeface="微软雅黑" panose="020B0503020204020204" pitchFamily="34" charset="-122"/>
              </a:rPr>
              <a:t>2015</a:t>
            </a:r>
            <a:r>
              <a:rPr lang="zh-CN" altLang="en-US" sz="1600" b="1" dirty="0">
                <a:latin typeface="微软雅黑" panose="020B0503020204020204" pitchFamily="34" charset="-122"/>
                <a:ea typeface="微软雅黑" panose="020B0503020204020204" pitchFamily="34" charset="-122"/>
              </a:rPr>
              <a:t>年国产品牌工业机器人销售超过</a:t>
            </a:r>
            <a:r>
              <a:rPr lang="en-US" altLang="zh-CN" sz="1600" b="1" dirty="0">
                <a:latin typeface="微软雅黑" panose="020B0503020204020204" pitchFamily="34" charset="-122"/>
                <a:ea typeface="微软雅黑" panose="020B0503020204020204" pitchFamily="34" charset="-122"/>
              </a:rPr>
              <a:t>2.2</a:t>
            </a:r>
            <a:r>
              <a:rPr lang="zh-CN" altLang="en-US" sz="1600" b="1" dirty="0">
                <a:latin typeface="微软雅黑" panose="020B0503020204020204" pitchFamily="34" charset="-122"/>
                <a:ea typeface="微软雅黑" panose="020B0503020204020204" pitchFamily="34" charset="-122"/>
              </a:rPr>
              <a:t>万台，实际销量同比增长</a:t>
            </a:r>
            <a:r>
              <a:rPr lang="en-US" altLang="zh-CN" sz="1600" b="1" dirty="0">
                <a:latin typeface="微软雅黑" panose="020B0503020204020204" pitchFamily="34" charset="-122"/>
                <a:ea typeface="微软雅黑" panose="020B0503020204020204" pitchFamily="34" charset="-122"/>
              </a:rPr>
              <a:t>31.3%</a:t>
            </a:r>
            <a:endParaRPr lang="en-US" altLang="zh-CN" sz="1600" b="1" dirty="0">
              <a:latin typeface="微软雅黑" panose="020B0503020204020204" pitchFamily="34" charset="-122"/>
              <a:ea typeface="微软雅黑" panose="020B0503020204020204" pitchFamily="34" charset="-122"/>
            </a:endParaRPr>
          </a:p>
          <a:p>
            <a:pPr lvl="0" eaLnBrk="1" hangingPunct="1">
              <a:lnSpc>
                <a:spcPct val="125000"/>
              </a:lnSpc>
            </a:pPr>
            <a:r>
              <a:rPr lang="en-US" altLang="zh-CN" sz="1600" b="1" dirty="0">
                <a:latin typeface="微软雅黑" panose="020B0503020204020204" pitchFamily="34" charset="-122"/>
                <a:ea typeface="微软雅黑" panose="020B0503020204020204" pitchFamily="34" charset="-122"/>
              </a:rPr>
              <a:t>2016</a:t>
            </a:r>
            <a:r>
              <a:rPr lang="zh-CN" altLang="en-US" sz="1600" b="1" dirty="0">
                <a:latin typeface="微软雅黑" panose="020B0503020204020204" pitchFamily="34" charset="-122"/>
                <a:ea typeface="微软雅黑" panose="020B0503020204020204" pitchFamily="34" charset="-122"/>
              </a:rPr>
              <a:t>年国产品牌工业机器人销售预计超过</a:t>
            </a:r>
            <a:r>
              <a:rPr lang="en-US" altLang="zh-CN" sz="1600" b="1" dirty="0">
                <a:latin typeface="微软雅黑" panose="020B0503020204020204" pitchFamily="34" charset="-122"/>
                <a:ea typeface="微软雅黑" panose="020B0503020204020204" pitchFamily="34" charset="-122"/>
              </a:rPr>
              <a:t>2.9</a:t>
            </a:r>
            <a:r>
              <a:rPr lang="zh-CN" altLang="en-US" sz="1600" b="1" dirty="0">
                <a:latin typeface="微软雅黑" panose="020B0503020204020204" pitchFamily="34" charset="-122"/>
                <a:ea typeface="微软雅黑" panose="020B0503020204020204" pitchFamily="34" charset="-122"/>
              </a:rPr>
              <a:t>万台，实际销量同比增长将近</a:t>
            </a:r>
            <a:r>
              <a:rPr lang="en-US" altLang="zh-CN" sz="1600" b="1" dirty="0">
                <a:latin typeface="微软雅黑" panose="020B0503020204020204" pitchFamily="34" charset="-122"/>
                <a:ea typeface="微软雅黑" panose="020B0503020204020204" pitchFamily="34" charset="-122"/>
              </a:rPr>
              <a:t>31%</a:t>
            </a:r>
            <a:endParaRPr lang="en-US" altLang="zh-CN" sz="1600" b="1" dirty="0">
              <a:latin typeface="微软雅黑" panose="020B0503020204020204" pitchFamily="34" charset="-122"/>
              <a:ea typeface="微软雅黑" panose="020B0503020204020204" pitchFamily="34" charset="-122"/>
            </a:endParaRPr>
          </a:p>
          <a:p>
            <a:pPr lvl="0" eaLnBrk="1" hangingPunct="1">
              <a:lnSpc>
                <a:spcPct val="125000"/>
              </a:lnSpc>
            </a:pPr>
            <a:endParaRPr lang="zh-CN" altLang="en-US" sz="1600" b="1"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827584" y="2490152"/>
            <a:ext cx="7488832" cy="3459128"/>
          </a:xfrm>
          <a:prstGeom prst="rect">
            <a:avLst/>
          </a:prstGeom>
          <a:ln>
            <a:solidFill>
              <a:srgbClr val="D9D9D9"/>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图表 1"/>
          <p:cNvGraphicFramePr/>
          <p:nvPr/>
        </p:nvGraphicFramePr>
        <p:xfrm>
          <a:off x="1052830" y="1839595"/>
          <a:ext cx="6729730" cy="3733165"/>
        </p:xfrm>
        <a:graphic>
          <a:graphicData uri="http://schemas.openxmlformats.org/presentationml/2006/ole">
            <mc:AlternateContent xmlns:mc="http://schemas.openxmlformats.org/markup-compatibility/2006">
              <mc:Choice xmlns:v="urn:schemas-microsoft-com:vml" Requires="v">
                <p:oleObj spid="_x0000_s3076" name="" r:id="rId1" imgW="5230495" imgH="2712720" progId="Excel.Chart.8">
                  <p:embed/>
                </p:oleObj>
              </mc:Choice>
              <mc:Fallback>
                <p:oleObj name="" r:id="rId1" imgW="5230495" imgH="2712720" progId="Excel.Chart.8">
                  <p:embed/>
                  <p:pic>
                    <p:nvPicPr>
                      <p:cNvPr id="0" name="图片 3075"/>
                      <p:cNvPicPr/>
                      <p:nvPr/>
                    </p:nvPicPr>
                    <p:blipFill>
                      <a:blip r:embed="rId2"/>
                      <a:stretch>
                        <a:fillRect/>
                      </a:stretch>
                    </p:blipFill>
                    <p:spPr>
                      <a:xfrm>
                        <a:off x="1052830" y="1839595"/>
                        <a:ext cx="6729730" cy="3733165"/>
                      </a:xfrm>
                      <a:prstGeom prst="rect">
                        <a:avLst/>
                      </a:prstGeom>
                      <a:noFill/>
                      <a:ln w="38100">
                        <a:noFill/>
                        <a:miter/>
                      </a:ln>
                    </p:spPr>
                  </p:pic>
                </p:oleObj>
              </mc:Fallback>
            </mc:AlternateContent>
          </a:graphicData>
        </a:graphic>
      </p:graphicFrame>
      <p:grpSp>
        <p:nvGrpSpPr>
          <p:cNvPr id="1073742853" name="组合 2"/>
          <p:cNvGrpSpPr/>
          <p:nvPr/>
        </p:nvGrpSpPr>
        <p:grpSpPr>
          <a:xfrm>
            <a:off x="3636010" y="3533775"/>
            <a:ext cx="3651250" cy="334010"/>
            <a:chOff x="0" y="0"/>
            <a:chExt cx="2710175" cy="334483"/>
          </a:xfrm>
        </p:grpSpPr>
        <p:pic>
          <p:nvPicPr>
            <p:cNvPr id="1073742854" name="图片 290"/>
            <p:cNvPicPr>
              <a:picLocks noChangeAspect="1"/>
            </p:cNvPicPr>
            <p:nvPr/>
          </p:nvPicPr>
          <p:blipFill>
            <a:blip r:embed="rId3"/>
            <a:stretch>
              <a:fillRect/>
            </a:stretch>
          </p:blipFill>
          <p:spPr>
            <a:xfrm>
              <a:off x="0" y="10633"/>
              <a:ext cx="466725" cy="323850"/>
            </a:xfrm>
            <a:prstGeom prst="rect">
              <a:avLst/>
            </a:prstGeom>
            <a:noFill/>
            <a:ln w="9525">
              <a:noFill/>
            </a:ln>
          </p:spPr>
        </p:pic>
        <p:pic>
          <p:nvPicPr>
            <p:cNvPr id="1073742855" name="图片 291"/>
            <p:cNvPicPr>
              <a:picLocks noChangeAspect="1"/>
            </p:cNvPicPr>
            <p:nvPr/>
          </p:nvPicPr>
          <p:blipFill>
            <a:blip r:embed="rId3"/>
            <a:stretch>
              <a:fillRect/>
            </a:stretch>
          </p:blipFill>
          <p:spPr>
            <a:xfrm>
              <a:off x="1212112" y="0"/>
              <a:ext cx="466725" cy="323850"/>
            </a:xfrm>
            <a:prstGeom prst="rect">
              <a:avLst/>
            </a:prstGeom>
            <a:noFill/>
            <a:ln w="9525">
              <a:noFill/>
            </a:ln>
          </p:spPr>
        </p:pic>
        <p:pic>
          <p:nvPicPr>
            <p:cNvPr id="1073742856" name="图片 292"/>
            <p:cNvPicPr>
              <a:picLocks noChangeAspect="1"/>
            </p:cNvPicPr>
            <p:nvPr/>
          </p:nvPicPr>
          <p:blipFill>
            <a:blip r:embed="rId3"/>
            <a:stretch>
              <a:fillRect/>
            </a:stretch>
          </p:blipFill>
          <p:spPr>
            <a:xfrm>
              <a:off x="2243450" y="10633"/>
              <a:ext cx="466725" cy="323850"/>
            </a:xfrm>
            <a:prstGeom prst="rect">
              <a:avLst/>
            </a:prstGeom>
            <a:noFill/>
            <a:ln w="9525">
              <a:noFill/>
            </a:ln>
          </p:spPr>
        </p:pic>
      </p:grpSp>
      <p:sp>
        <p:nvSpPr>
          <p:cNvPr id="1073742857" name="文本框 2"/>
          <p:cNvSpPr txBox="1"/>
          <p:nvPr/>
        </p:nvSpPr>
        <p:spPr>
          <a:xfrm>
            <a:off x="4208780" y="3627755"/>
            <a:ext cx="719455" cy="457200"/>
          </a:xfrm>
          <a:prstGeom prst="rect">
            <a:avLst/>
          </a:prstGeom>
          <a:noFill/>
          <a:ln w="9525">
            <a:noFill/>
          </a:ln>
        </p:spPr>
        <p:txBody>
          <a:bodyPr wrap="square">
            <a:spAutoFit/>
          </a:bodyPr>
          <a:p>
            <a:r>
              <a:rPr lang="zh-CN" altLang="en-US" sz="1200"/>
              <a:t>24.9%</a:t>
            </a:r>
            <a:endParaRPr lang="zh-CN" altLang="en-US" sz="1200"/>
          </a:p>
          <a:p>
            <a:endParaRPr lang="zh-CN" altLang="en-US" sz="1200"/>
          </a:p>
        </p:txBody>
      </p:sp>
      <p:sp>
        <p:nvSpPr>
          <p:cNvPr id="1073742858" name="文本框 2"/>
          <p:cNvSpPr txBox="1"/>
          <p:nvPr/>
        </p:nvSpPr>
        <p:spPr>
          <a:xfrm>
            <a:off x="5819775" y="3627755"/>
            <a:ext cx="732155" cy="457200"/>
          </a:xfrm>
          <a:prstGeom prst="rect">
            <a:avLst/>
          </a:prstGeom>
          <a:noFill/>
          <a:ln w="9525">
            <a:noFill/>
          </a:ln>
        </p:spPr>
        <p:txBody>
          <a:bodyPr wrap="square">
            <a:spAutoFit/>
          </a:bodyPr>
          <a:p>
            <a:r>
              <a:rPr lang="zh-CN" altLang="en-US" sz="1200"/>
              <a:t>30.9%</a:t>
            </a:r>
            <a:endParaRPr lang="zh-CN" altLang="en-US" sz="1200"/>
          </a:p>
          <a:p>
            <a:endParaRPr lang="zh-CN" altLang="en-US" sz="1200"/>
          </a:p>
        </p:txBody>
      </p:sp>
      <p:sp>
        <p:nvSpPr>
          <p:cNvPr id="1073742852" name="文本框 2"/>
          <p:cNvSpPr txBox="1"/>
          <p:nvPr/>
        </p:nvSpPr>
        <p:spPr>
          <a:xfrm>
            <a:off x="7287260" y="3627755"/>
            <a:ext cx="809625" cy="457200"/>
          </a:xfrm>
          <a:prstGeom prst="rect">
            <a:avLst/>
          </a:prstGeom>
          <a:noFill/>
          <a:ln w="9525">
            <a:noFill/>
          </a:ln>
        </p:spPr>
        <p:txBody>
          <a:bodyPr wrap="square">
            <a:spAutoFit/>
          </a:bodyPr>
          <a:p>
            <a:r>
              <a:rPr lang="zh-CN" altLang="en-US" sz="1200"/>
              <a:t>26.8%</a:t>
            </a:r>
            <a:endParaRPr lang="zh-CN" altLang="en-US" sz="1200"/>
          </a:p>
          <a:p>
            <a:endParaRPr lang="zh-CN" altLang="en-US" sz="1200"/>
          </a:p>
        </p:txBody>
      </p:sp>
      <p:sp>
        <p:nvSpPr>
          <p:cNvPr id="7" name="文本框 6"/>
          <p:cNvSpPr txBox="1"/>
          <p:nvPr/>
        </p:nvSpPr>
        <p:spPr>
          <a:xfrm>
            <a:off x="332105" y="163195"/>
            <a:ext cx="5872480" cy="548640"/>
          </a:xfrm>
          <a:prstGeom prst="rect">
            <a:avLst/>
          </a:prstGeom>
          <a:noFill/>
        </p:spPr>
        <p:txBody>
          <a:bodyPr wrap="none" rtlCol="0" anchor="t">
            <a:spAutoFit/>
          </a:bodyPr>
          <a:p>
            <a:r>
              <a:rPr lang="zh-CN" altLang="en-US" sz="2800" b="1" dirty="0">
                <a:solidFill>
                  <a:schemeClr val="tx2"/>
                </a:solidFill>
                <a:latin typeface="微软雅黑" panose="020B0503020204020204" pitchFamily="34" charset="-122"/>
                <a:ea typeface="微软雅黑" panose="020B0503020204020204" pitchFamily="34" charset="-122"/>
                <a:sym typeface="+mn-ea"/>
              </a:rPr>
              <a:t>中国：国产工业机器人销量高速发展</a:t>
            </a:r>
            <a:endParaRPr lang="zh-CN" altLang="en-US" sz="2800" b="1" dirty="0">
              <a:solidFill>
                <a:schemeClr val="tx2"/>
              </a:solidFill>
              <a:latin typeface="微软雅黑" panose="020B0503020204020204" pitchFamily="34" charset="-122"/>
              <a:ea typeface="微软雅黑" panose="020B0503020204020204" pitchFamily="34" charset="-122"/>
              <a:sym typeface="+mn-ea"/>
            </a:endParaRPr>
          </a:p>
        </p:txBody>
      </p:sp>
      <p:sp>
        <p:nvSpPr>
          <p:cNvPr id="8" name="内容占位符 7"/>
          <p:cNvSpPr>
            <a:spLocks noGrp="1"/>
          </p:cNvSpPr>
          <p:nvPr>
            <p:ph sz="half" idx="1"/>
          </p:nvPr>
        </p:nvSpPr>
        <p:spPr>
          <a:xfrm>
            <a:off x="434975" y="1196975"/>
            <a:ext cx="8218805" cy="643255"/>
          </a:xfrm>
          <a:solidFill>
            <a:schemeClr val="accent6">
              <a:lumMod val="20000"/>
              <a:lumOff val="80000"/>
            </a:schemeClr>
          </a:solidFill>
        </p:spPr>
        <p:txBody>
          <a:bodyPr vert="horz" wrap="square" lIns="91440" tIns="45720" rIns="91440" bIns="45720" numCol="1" anchor="ctr" anchorCtr="0" compatLnSpc="1">
            <a:normAutofit/>
          </a:bodyPr>
          <a:p>
            <a:pPr marL="0" marR="0" lvl="0" indent="0" algn="ctr"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rPr>
              <a:t>2016年国产工业机器人增长快于外资品牌</a:t>
            </a:r>
            <a:r>
              <a:rPr kumimoji="0" lang="en-US" altLang="zh-CN" sz="2000" b="1"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rPr>
              <a:t>6</a:t>
            </a:r>
            <a:r>
              <a:rPr kumimoji="0" lang="zh-CN" altLang="en-US" sz="2000" b="1"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rPr>
              <a:t>个百分点</a:t>
            </a:r>
            <a:endParaRPr kumimoji="0" lang="zh-CN" altLang="en-US" sz="2000" b="1"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Rot="1"/>
          </p:cNvSpPr>
          <p:nvPr>
            <p:ph idx="1"/>
          </p:nvPr>
        </p:nvSpPr>
        <p:spPr>
          <a:xfrm>
            <a:off x="323850" y="1428750"/>
            <a:ext cx="8569325" cy="5214938"/>
          </a:xfrm>
        </p:spPr>
        <p:txBody>
          <a:bodyPr vert="horz" wrap="square" lIns="91440" tIns="45720" rIns="91440" bIns="45720" anchor="t"/>
          <a:lstStyle/>
          <a:p>
            <a:r>
              <a:rPr lang="zh-CN" altLang="en-US" sz="2000" dirty="0">
                <a:ea typeface="微软雅黑" panose="020B0503020204020204" pitchFamily="34" charset="-122"/>
              </a:rPr>
              <a:t>近些年来，我国助老助残、医疗、公共服务、娱乐、教育机器人等，技术发展和产业化进程加快，有些已经进入示范应用、有的进入产业化阶段。总体处于产业化起步阶段。</a:t>
            </a:r>
            <a:endParaRPr lang="en-US" altLang="zh-CN" sz="2000" dirty="0">
              <a:ea typeface="微软雅黑" panose="020B0503020204020204" pitchFamily="34" charset="-122"/>
            </a:endParaRPr>
          </a:p>
          <a:p>
            <a:endParaRPr lang="en-US" altLang="zh-CN" sz="2000" dirty="0">
              <a:ea typeface="微软雅黑" panose="020B0503020204020204" pitchFamily="34" charset="-122"/>
            </a:endParaRPr>
          </a:p>
          <a:p>
            <a:r>
              <a:rPr lang="zh-CN" altLang="en-US" sz="2000" dirty="0">
                <a:ea typeface="微软雅黑" panose="020B0503020204020204" pitchFamily="34" charset="-122"/>
              </a:rPr>
              <a:t>我国服务机器人需求主要有三个方面：一是在助老、助残等方面的社会需求；二是在国防、公共安全、救灾抢险、科考等国家重大需求；三是在娱乐、教育、智能家居等面向个人和家庭方面消费需求。</a:t>
            </a:r>
            <a:endParaRPr lang="en-US" altLang="zh-CN" sz="2000" dirty="0">
              <a:ea typeface="微软雅黑" panose="020B0503020204020204" pitchFamily="34" charset="-122"/>
            </a:endParaRPr>
          </a:p>
          <a:p>
            <a:endParaRPr lang="en-US" altLang="zh-CN" sz="2000" dirty="0">
              <a:ea typeface="微软雅黑" panose="020B0503020204020204" pitchFamily="34" charset="-122"/>
            </a:endParaRPr>
          </a:p>
          <a:p>
            <a:r>
              <a:rPr lang="zh-CN" altLang="en-US" sz="2000" dirty="0">
                <a:ea typeface="微软雅黑" panose="020B0503020204020204" pitchFamily="34" charset="-122"/>
              </a:rPr>
              <a:t>深圳大疆消费级无人机销售额</a:t>
            </a:r>
            <a:r>
              <a:rPr lang="en-US" altLang="zh-CN" sz="2000" dirty="0">
                <a:ea typeface="微软雅黑" panose="020B0503020204020204" pitchFamily="34" charset="-122"/>
              </a:rPr>
              <a:t>2016</a:t>
            </a:r>
            <a:r>
              <a:rPr lang="zh-CN" altLang="en-US" sz="2000" dirty="0">
                <a:ea typeface="微软雅黑" panose="020B0503020204020204" pitchFamily="34" charset="-122"/>
              </a:rPr>
              <a:t>年超过</a:t>
            </a:r>
            <a:r>
              <a:rPr lang="en-US" altLang="zh-CN" sz="2000" dirty="0">
                <a:ea typeface="微软雅黑" panose="020B0503020204020204" pitchFamily="34" charset="-122"/>
              </a:rPr>
              <a:t>200</a:t>
            </a:r>
            <a:r>
              <a:rPr lang="zh-CN" altLang="en-US" sz="2000" dirty="0">
                <a:ea typeface="微软雅黑" panose="020B0503020204020204" pitchFamily="34" charset="-122"/>
              </a:rPr>
              <a:t>亿，</a:t>
            </a:r>
            <a:r>
              <a:rPr lang="en-US" altLang="zh-CN" sz="2000" dirty="0"/>
              <a:t>201</a:t>
            </a:r>
            <a:r>
              <a:rPr lang="zh-CN" altLang="en-US" sz="2000" dirty="0">
                <a:ea typeface="微软雅黑" panose="020B0503020204020204" pitchFamily="34" charset="-122"/>
              </a:rPr>
              <a:t>年光棍节扫地机器人一天销售破</a:t>
            </a:r>
            <a:r>
              <a:rPr lang="en-US" altLang="zh-CN" sz="2000" dirty="0">
                <a:ea typeface="微软雅黑" panose="020B0503020204020204" pitchFamily="34" charset="-122"/>
              </a:rPr>
              <a:t>4</a:t>
            </a:r>
            <a:r>
              <a:rPr lang="zh-CN" altLang="en-US" sz="2000" dirty="0">
                <a:ea typeface="微软雅黑" panose="020B0503020204020204" pitchFamily="34" charset="-122"/>
              </a:rPr>
              <a:t>亿</a:t>
            </a:r>
            <a:endParaRPr lang="zh-CN" altLang="en-US" sz="2000" dirty="0">
              <a:ea typeface="微软雅黑" panose="020B0503020204020204" pitchFamily="34" charset="-122"/>
            </a:endParaRPr>
          </a:p>
          <a:p>
            <a:endParaRPr lang="zh-CN" altLang="en-US" sz="2000" dirty="0">
              <a:ea typeface="微软雅黑" panose="020B0503020204020204" pitchFamily="34" charset="-122"/>
            </a:endParaRPr>
          </a:p>
          <a:p>
            <a:r>
              <a:rPr lang="zh-CN" altLang="en-US" sz="2000" dirty="0">
                <a:ea typeface="微软雅黑" panose="020B0503020204020204" pitchFamily="34" charset="-122"/>
              </a:rPr>
              <a:t>总体来看，随着社会、经济发展和人们生活水平的不断提高，我国服务机器人产业将具有更大的市场空间和发展前景。</a:t>
            </a:r>
            <a:endParaRPr lang="zh-CN" altLang="en-US" sz="2000" dirty="0">
              <a:ea typeface="微软雅黑" panose="020B0503020204020204" pitchFamily="34" charset="-122"/>
            </a:endParaRPr>
          </a:p>
          <a:p>
            <a:endParaRPr lang="zh-CN" altLang="en-US" sz="2400" dirty="0">
              <a:ea typeface="微软雅黑" panose="020B0503020204020204" pitchFamily="34" charset="-122"/>
            </a:endParaRPr>
          </a:p>
        </p:txBody>
      </p:sp>
      <p:sp>
        <p:nvSpPr>
          <p:cNvPr id="20483" name="标题 1"/>
          <p:cNvSpPr>
            <a:spLocks noGrp="1"/>
          </p:cNvSpPr>
          <p:nvPr>
            <p:ph type="title"/>
          </p:nvPr>
        </p:nvSpPr>
        <p:spPr/>
        <p:txBody>
          <a:bodyPr vert="horz" wrap="square" lIns="91440" tIns="45720" rIns="91440" bIns="45720" anchor="ctr"/>
          <a:lstStyle/>
          <a:p>
            <a:pPr algn="l" eaLnBrk="1" hangingPunct="1"/>
            <a:r>
              <a:rPr lang="zh-CN" altLang="en-US" sz="3200" b="1" dirty="0">
                <a:ea typeface="微软雅黑" panose="020B0503020204020204" pitchFamily="34" charset="-122"/>
              </a:rPr>
              <a:t>中国：服务机器人高速发展</a:t>
            </a:r>
            <a:endParaRPr lang="zh-CN" altLang="en-US" sz="3200" b="1" dirty="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72705"/>
          <p:cNvSpPr>
            <a:spLocks noGrp="1" noRot="1"/>
          </p:cNvSpPr>
          <p:nvPr>
            <p:ph type="title"/>
          </p:nvPr>
        </p:nvSpPr>
        <p:spPr/>
        <p:txBody>
          <a:bodyPr vert="horz" wrap="square" lIns="91440" tIns="45720" rIns="91440" bIns="45720" anchor="ctr"/>
          <a:lstStyle/>
          <a:p>
            <a:endParaRPr lang="zh-CN" altLang="en-US" dirty="0"/>
          </a:p>
        </p:txBody>
      </p:sp>
      <p:sp>
        <p:nvSpPr>
          <p:cNvPr id="72707" name="文本占位符 72706"/>
          <p:cNvSpPr>
            <a:spLocks noGrp="1" noRot="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
              <a:defRPr/>
            </a:pPr>
            <a:r>
              <a:rPr lang="zh-CN" altLang="en-US" noProof="0" dirty="0">
                <a:ln>
                  <a:noFill/>
                </a:ln>
                <a:solidFill>
                  <a:srgbClr val="FF0000"/>
                </a:solidFill>
                <a:effectLst>
                  <a:outerShdw blurRad="38100" dist="38100" dir="2700000" algn="tl">
                    <a:srgbClr val="C0C0C0"/>
                  </a:outerShdw>
                </a:effectLst>
                <a:uLnTx/>
                <a:uFillTx/>
                <a:ea typeface="微软雅黑" panose="020B0503020204020204" pitchFamily="34" charset="-122"/>
                <a:sym typeface="+mn-ea"/>
              </a:rPr>
              <a:t>二、中国--广阔的机器人应用领域和市场</a:t>
            </a:r>
            <a:endParaRPr kumimoji="0" lang="zh-CN" altLang="en-US"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mn-lt"/>
              <a:ea typeface="微软雅黑" panose="020B0503020204020204" pitchFamily="34" charset="-122"/>
              <a:cs typeface="+mn-cs"/>
              <a:sym typeface="+mn-ea"/>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
              <a:defRPr/>
            </a:pPr>
            <a:endParaRPr kumimoji="0" lang="zh-CN" altLang="en-US" sz="3200" b="0" i="0" u="none" strike="noStrike" kern="1200" cap="none" spc="0" normalizeH="0" baseline="0" noProof="1">
              <a:ln>
                <a:noFill/>
              </a:ln>
              <a:solidFill>
                <a:schemeClr val="tx1"/>
              </a:solidFill>
              <a:effectLst>
                <a:outerShdw blurRad="38100" dist="38100" dir="2700000">
                  <a:srgbClr val="C0C0C0"/>
                </a:outerShdw>
              </a:effectLst>
              <a:uLnTx/>
              <a:uFillTx/>
              <a:latin typeface="+mn-lt"/>
              <a:ea typeface="微软雅黑" panose="020B0503020204020204" pitchFamily="34" charset="-122"/>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71681"/>
          <p:cNvSpPr>
            <a:spLocks noGrp="1" noRot="1"/>
          </p:cNvSpPr>
          <p:nvPr>
            <p:ph type="title"/>
          </p:nvPr>
        </p:nvSpPr>
        <p:spPr>
          <a:xfrm>
            <a:off x="323850" y="189230"/>
            <a:ext cx="8540750" cy="807720"/>
          </a:xfrm>
        </p:spPr>
        <p:txBody>
          <a:bodyPr vert="horz" wrap="square" lIns="91440" tIns="45720" rIns="91440" bIns="45720" anchor="ctr"/>
          <a:lstStyle/>
          <a:p>
            <a:pPr algn="l"/>
            <a:r>
              <a:rPr lang="zh-CN" altLang="en-US" sz="2800" b="1" dirty="0">
                <a:latin typeface="微软雅黑" panose="020B0503020204020204" pitchFamily="34" charset="-122"/>
                <a:ea typeface="微软雅黑" panose="020B0503020204020204" pitchFamily="34" charset="-122"/>
              </a:rPr>
              <a:t>中国工业机器人应用领域广泛</a:t>
            </a:r>
            <a:endParaRPr lang="zh-CN" altLang="en-US" sz="2800" b="1" dirty="0">
              <a:latin typeface="微软雅黑" panose="020B0503020204020204" pitchFamily="34" charset="-122"/>
              <a:ea typeface="微软雅黑" panose="020B0503020204020204" pitchFamily="34" charset="-122"/>
            </a:endParaRPr>
          </a:p>
        </p:txBody>
      </p:sp>
      <p:sp>
        <p:nvSpPr>
          <p:cNvPr id="25603" name="文本框 71685"/>
          <p:cNvSpPr txBox="1"/>
          <p:nvPr/>
        </p:nvSpPr>
        <p:spPr>
          <a:xfrm>
            <a:off x="323850" y="6286500"/>
            <a:ext cx="2199640" cy="304800"/>
          </a:xfrm>
          <a:prstGeom prst="rect">
            <a:avLst/>
          </a:prstGeom>
          <a:noFill/>
          <a:ln w="9525">
            <a:noFill/>
          </a:ln>
          <a:effectLst>
            <a:prstShdw prst="shdw13" dist="53882" dir="13499999">
              <a:schemeClr val="bg2">
                <a:alpha val="50000"/>
              </a:schemeClr>
            </a:prstShdw>
          </a:effectLst>
        </p:spPr>
        <p:txBody>
          <a:bodyPr wrap="square">
            <a:spAutoFit/>
          </a:bodyPr>
          <a:lstStyle/>
          <a:p>
            <a:pPr lvl="0" eaLnBrk="1" hangingPunct="1">
              <a:spcBef>
                <a:spcPct val="50000"/>
              </a:spcBef>
            </a:pPr>
            <a:r>
              <a:rPr lang="zh-CN" altLang="en-US" sz="1400" dirty="0">
                <a:latin typeface="Arial" panose="020B0604020202020204" pitchFamily="34" charset="0"/>
                <a:ea typeface="宋体" panose="02010600030101010101" pitchFamily="2" charset="-122"/>
              </a:rPr>
              <a:t>数据来源：CRIA &amp; IFR</a:t>
            </a:r>
            <a:endParaRPr lang="zh-CN" altLang="en-US" sz="1400" dirty="0">
              <a:latin typeface="Arial" panose="020B0604020202020204" pitchFamily="34" charset="0"/>
              <a:ea typeface="宋体" panose="02010600030101010101" pitchFamily="2" charset="-122"/>
            </a:endParaRPr>
          </a:p>
        </p:txBody>
      </p:sp>
      <p:sp>
        <p:nvSpPr>
          <p:cNvPr id="25604" name="文本框 71686"/>
          <p:cNvSpPr txBox="1"/>
          <p:nvPr/>
        </p:nvSpPr>
        <p:spPr>
          <a:xfrm>
            <a:off x="1258888" y="1233170"/>
            <a:ext cx="7343775" cy="396240"/>
          </a:xfrm>
          <a:prstGeom prst="rect">
            <a:avLst/>
          </a:prstGeom>
          <a:noFill/>
          <a:ln w="9525">
            <a:noFill/>
          </a:ln>
          <a:effectLst>
            <a:prstShdw prst="shdw13" dist="53882" dir="13499999">
              <a:schemeClr val="bg2">
                <a:alpha val="50000"/>
              </a:schemeClr>
            </a:prstShdw>
          </a:effectLst>
        </p:spPr>
        <p:txBody>
          <a:bodyPr>
            <a:spAutoFit/>
          </a:bodyPr>
          <a:lstStyle/>
          <a:p>
            <a:pPr lvl="0" eaLnBrk="1" hangingPunct="1">
              <a:spcBef>
                <a:spcPct val="50000"/>
              </a:spcBef>
            </a:pPr>
            <a:r>
              <a:rPr lang="en-US" altLang="zh-CN" sz="2000" b="1" dirty="0">
                <a:latin typeface="Arial" panose="020B0604020202020204" pitchFamily="34" charset="0"/>
                <a:ea typeface="宋体" panose="02010600030101010101" pitchFamily="2" charset="-122"/>
              </a:rPr>
              <a:t>         </a:t>
            </a:r>
            <a:r>
              <a:rPr lang="en-US" altLang="zh-CN" b="1" dirty="0">
                <a:latin typeface="Arial" panose="020B0604020202020204" pitchFamily="34" charset="0"/>
                <a:ea typeface="宋体" panose="02010600030101010101" pitchFamily="2" charset="-122"/>
              </a:rPr>
              <a:t>2015-2016</a:t>
            </a:r>
            <a:r>
              <a:rPr lang="zh-CN" altLang="en-US" b="1" dirty="0">
                <a:latin typeface="Arial" panose="020B0604020202020204" pitchFamily="34" charset="0"/>
                <a:ea typeface="宋体" panose="02010600030101010101" pitchFamily="2" charset="-122"/>
              </a:rPr>
              <a:t>年不同应用领域国产机器人销售情况</a:t>
            </a:r>
            <a:endParaRPr lang="zh-CN" altLang="en-US" b="1" dirty="0">
              <a:latin typeface="Arial" panose="020B0604020202020204" pitchFamily="34" charset="0"/>
              <a:ea typeface="宋体" panose="02010600030101010101" pitchFamily="2" charset="-122"/>
            </a:endParaRPr>
          </a:p>
        </p:txBody>
      </p:sp>
      <p:graphicFrame>
        <p:nvGraphicFramePr>
          <p:cNvPr id="2" name="图表 464"/>
          <p:cNvGraphicFramePr/>
          <p:nvPr/>
        </p:nvGraphicFramePr>
        <p:xfrm>
          <a:off x="1155700" y="1816100"/>
          <a:ext cx="6612255" cy="4116705"/>
        </p:xfrm>
        <a:graphic>
          <a:graphicData uri="http://schemas.openxmlformats.org/presentationml/2006/ole">
            <mc:AlternateContent xmlns:mc="http://schemas.openxmlformats.org/markup-compatibility/2006">
              <mc:Choice xmlns:v="urn:schemas-microsoft-com:vml" Requires="v">
                <p:oleObj spid="_x0000_s3076" name="" r:id="rId1" imgW="5230495" imgH="2529840" progId="Excel.Chart.8">
                  <p:embed/>
                </p:oleObj>
              </mc:Choice>
              <mc:Fallback>
                <p:oleObj name="" r:id="rId1" imgW="5230495" imgH="2529840" progId="Excel.Chart.8">
                  <p:embed/>
                  <p:pic>
                    <p:nvPicPr>
                      <p:cNvPr id="0" name="图片 3075"/>
                      <p:cNvPicPr/>
                      <p:nvPr/>
                    </p:nvPicPr>
                    <p:blipFill>
                      <a:blip r:embed="rId2"/>
                      <a:stretch>
                        <a:fillRect/>
                      </a:stretch>
                    </p:blipFill>
                    <p:spPr>
                      <a:xfrm>
                        <a:off x="1155700" y="1816100"/>
                        <a:ext cx="6612255" cy="411670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p:cNvSpPr>
          <p:nvPr>
            <p:ph type="title" idx="4294967295"/>
          </p:nvPr>
        </p:nvSpPr>
        <p:spPr>
          <a:xfrm>
            <a:off x="395288" y="333375"/>
            <a:ext cx="8229600" cy="777875"/>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mj-lt"/>
                <a:ea typeface="微软雅黑" panose="020B0503020204020204" pitchFamily="34" charset="-122"/>
                <a:cs typeface="+mj-cs"/>
              </a:rPr>
              <a:t>中国工业机器人行业应用面广</a:t>
            </a:r>
            <a:endPar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mj-lt"/>
              <a:ea typeface="微软雅黑" panose="020B0503020204020204" pitchFamily="34" charset="-122"/>
              <a:cs typeface="+mj-cs"/>
            </a:endParaRPr>
          </a:p>
        </p:txBody>
      </p:sp>
      <p:sp>
        <p:nvSpPr>
          <p:cNvPr id="26627" name="Rectangle 3"/>
          <p:cNvSpPr>
            <a:spLocks noGrp="1" noRot="1"/>
          </p:cNvSpPr>
          <p:nvPr>
            <p:ph type="body"/>
          </p:nvPr>
        </p:nvSpPr>
        <p:spPr>
          <a:xfrm>
            <a:off x="250825" y="1125538"/>
            <a:ext cx="8713788" cy="5327650"/>
          </a:xfrm>
        </p:spPr>
        <p:txBody>
          <a:bodyPr vert="horz" wrap="square" lIns="91440" tIns="45720" rIns="91440" bIns="45720" anchor="t"/>
          <a:lstStyle/>
          <a:p>
            <a:pPr lvl="0" eaLnBrk="1" hangingPunct="1">
              <a:buNone/>
            </a:pPr>
            <a:r>
              <a:rPr lang="en-US" altLang="zh-CN" sz="2800" dirty="0">
                <a:latin typeface="微软雅黑" panose="020B0503020204020204" pitchFamily="34" charset="-122"/>
                <a:ea typeface="微软雅黑" panose="020B0503020204020204" pitchFamily="34" charset="-122"/>
              </a:rPr>
              <a:t> </a:t>
            </a:r>
            <a:r>
              <a:rPr lang="en-US" altLang="zh-CN" sz="1800" dirty="0">
                <a:latin typeface="微软雅黑" panose="020B0503020204020204" pitchFamily="34" charset="-122"/>
                <a:ea typeface="微软雅黑" panose="020B0503020204020204" pitchFamily="34" charset="-122"/>
              </a:rPr>
              <a:t>--</a:t>
            </a:r>
            <a:r>
              <a:rPr lang="en-US" altLang="x-none" sz="1800" dirty="0">
                <a:latin typeface="微软雅黑" panose="020B0503020204020204" pitchFamily="34" charset="-122"/>
                <a:ea typeface="微软雅黑" panose="020B0503020204020204" pitchFamily="34" charset="-122"/>
              </a:rPr>
              <a:t>随着我国工厂自动化的发展，工业机器人在</a:t>
            </a:r>
            <a:r>
              <a:rPr lang="zh-CN" altLang="en-US" sz="1800" dirty="0">
                <a:latin typeface="微软雅黑" panose="020B0503020204020204" pitchFamily="34" charset="-122"/>
                <a:ea typeface="微软雅黑" panose="020B0503020204020204" pitchFamily="34" charset="-122"/>
              </a:rPr>
              <a:t>量大面广的制造业</a:t>
            </a:r>
            <a:r>
              <a:rPr lang="en-US" altLang="x-none" sz="1800" dirty="0">
                <a:latin typeface="微软雅黑" panose="020B0503020204020204" pitchFamily="34" charset="-122"/>
                <a:ea typeface="微软雅黑" panose="020B0503020204020204" pitchFamily="34" charset="-122"/>
              </a:rPr>
              <a:t>得到快速推广，如电子、橡胶塑料、军工、航空制造、食品工业、医药设备、金属制品等领域。随着技术的进步，工业机器人在军事、</a:t>
            </a:r>
            <a:r>
              <a:rPr lang="zh-CN" altLang="en-US" sz="1800" dirty="0">
                <a:latin typeface="微软雅黑" panose="020B0503020204020204" pitchFamily="34" charset="-122"/>
                <a:ea typeface="微软雅黑" panose="020B0503020204020204" pitchFamily="34" charset="-122"/>
              </a:rPr>
              <a:t>航天、深海</a:t>
            </a:r>
            <a:r>
              <a:rPr lang="en-US" altLang="x-none" sz="1800" dirty="0">
                <a:latin typeface="微软雅黑" panose="020B0503020204020204" pitchFamily="34" charset="-122"/>
                <a:ea typeface="微软雅黑" panose="020B0503020204020204" pitchFamily="34" charset="-122"/>
              </a:rPr>
              <a:t>和危险作业等领域的应用也将逐步展开，而在这些领域，工业机器人具有不可替代的作用</a:t>
            </a:r>
            <a:endParaRPr lang="en-US" altLang="x-none" sz="1800" dirty="0">
              <a:latin typeface="微软雅黑" panose="020B0503020204020204" pitchFamily="34" charset="-122"/>
              <a:ea typeface="微软雅黑" panose="020B0503020204020204" pitchFamily="34" charset="-122"/>
            </a:endParaRPr>
          </a:p>
          <a:p>
            <a:pPr lvl="0" eaLnBrk="1" hangingPunct="1">
              <a:buNone/>
            </a:pPr>
            <a:endParaRPr lang="en-US" altLang="x-none" sz="1800" dirty="0">
              <a:latin typeface="微软雅黑" panose="020B0503020204020204" pitchFamily="34" charset="-122"/>
              <a:ea typeface="微软雅黑" panose="020B0503020204020204" pitchFamily="34" charset="-122"/>
            </a:endParaRPr>
          </a:p>
          <a:p>
            <a:pPr lvl="0" eaLnBrk="1" hangingPunct="1">
              <a:buNone/>
            </a:pPr>
            <a:r>
              <a:rPr lang="en-US" altLang="zh-CN" sz="1800" dirty="0">
                <a:latin typeface="微软雅黑" panose="020B0503020204020204" pitchFamily="34" charset="-122"/>
                <a:ea typeface="微软雅黑" panose="020B0503020204020204" pitchFamily="34" charset="-122"/>
              </a:rPr>
              <a:t>--</a:t>
            </a:r>
            <a:r>
              <a:rPr lang="en-US" altLang="x-none" sz="1800" dirty="0">
                <a:latin typeface="微软雅黑" panose="020B0503020204020204" pitchFamily="34" charset="-122"/>
                <a:ea typeface="微软雅黑" panose="020B0503020204020204" pitchFamily="34" charset="-122"/>
              </a:rPr>
              <a:t>中国机器人产业联盟</a:t>
            </a:r>
            <a:r>
              <a:rPr lang="zh-CN" altLang="en-US" sz="1800" dirty="0">
                <a:latin typeface="微软雅黑" panose="020B0503020204020204" pitchFamily="34" charset="-122"/>
                <a:ea typeface="微软雅黑" panose="020B0503020204020204" pitchFamily="34" charset="-122"/>
              </a:rPr>
              <a:t>统计显示，</a:t>
            </a:r>
            <a:r>
              <a:rPr lang="en-US" altLang="zh-CN" sz="1800" dirty="0">
                <a:latin typeface="微软雅黑" panose="020B0503020204020204" pitchFamily="34" charset="-122"/>
                <a:ea typeface="微软雅黑" panose="020B0503020204020204" pitchFamily="34" charset="-122"/>
              </a:rPr>
              <a:t>2013</a:t>
            </a:r>
            <a:r>
              <a:rPr lang="zh-CN" altLang="en-US" sz="1800" dirty="0">
                <a:latin typeface="微软雅黑" panose="020B0503020204020204" pitchFamily="34" charset="-122"/>
                <a:ea typeface="微软雅黑" panose="020B0503020204020204" pitchFamily="34" charset="-122"/>
              </a:rPr>
              <a:t>年国产机器人</a:t>
            </a:r>
            <a:r>
              <a:rPr lang="en-US" altLang="x-none" sz="1800" dirty="0">
                <a:latin typeface="微软雅黑" panose="020B0503020204020204" pitchFamily="34" charset="-122"/>
                <a:ea typeface="微软雅黑" panose="020B0503020204020204" pitchFamily="34" charset="-122"/>
              </a:rPr>
              <a:t>已应用于制造业分类中的</a:t>
            </a:r>
            <a:r>
              <a:rPr lang="en-US" altLang="zh-CN" sz="1800" dirty="0">
                <a:latin typeface="微软雅黑" panose="020B0503020204020204" pitchFamily="34" charset="-122"/>
                <a:ea typeface="微软雅黑" panose="020B0503020204020204" pitchFamily="34" charset="-122"/>
              </a:rPr>
              <a:t>25</a:t>
            </a:r>
            <a:r>
              <a:rPr lang="en-US" altLang="x-none" sz="1800" dirty="0">
                <a:latin typeface="微软雅黑" panose="020B0503020204020204" pitchFamily="34" charset="-122"/>
                <a:ea typeface="微软雅黑" panose="020B0503020204020204" pitchFamily="34" charset="-122"/>
              </a:rPr>
              <a:t>个大类，</a:t>
            </a:r>
            <a:r>
              <a:rPr lang="en-US" altLang="zh-CN" sz="1800" dirty="0">
                <a:latin typeface="微软雅黑" panose="020B0503020204020204" pitchFamily="34" charset="-122"/>
                <a:ea typeface="微软雅黑" panose="020B0503020204020204" pitchFamily="34" charset="-122"/>
              </a:rPr>
              <a:t>52</a:t>
            </a:r>
            <a:r>
              <a:rPr lang="en-US" altLang="x-none" sz="1800" dirty="0">
                <a:latin typeface="微软雅黑" panose="020B0503020204020204" pitchFamily="34" charset="-122"/>
                <a:ea typeface="微软雅黑" panose="020B0503020204020204" pitchFamily="34" charset="-122"/>
              </a:rPr>
              <a:t>个中类，电气设备制造、电子产品（计算机、电子元器件、视听设备为主）橡胶塑料、汽车列前四位，共约占</a:t>
            </a:r>
            <a:r>
              <a:rPr lang="en-US" altLang="zh-CN" sz="1800" dirty="0">
                <a:latin typeface="微软雅黑" panose="020B0503020204020204" pitchFamily="34" charset="-122"/>
                <a:ea typeface="微软雅黑" panose="020B0503020204020204" pitchFamily="34" charset="-122"/>
              </a:rPr>
              <a:t>52%</a:t>
            </a:r>
            <a:r>
              <a:rPr lang="en-US" altLang="x-none" sz="1800" dirty="0">
                <a:latin typeface="微软雅黑" panose="020B0503020204020204" pitchFamily="34" charset="-122"/>
                <a:ea typeface="微软雅黑" panose="020B0503020204020204" pitchFamily="34" charset="-122"/>
              </a:rPr>
              <a:t>。</a:t>
            </a:r>
            <a:endParaRPr lang="en-US" altLang="x-none" sz="1800" dirty="0">
              <a:latin typeface="微软雅黑" panose="020B0503020204020204" pitchFamily="34" charset="-122"/>
              <a:ea typeface="微软雅黑" panose="020B0503020204020204" pitchFamily="34" charset="-122"/>
            </a:endParaRPr>
          </a:p>
          <a:p>
            <a:pPr lvl="0" eaLnBrk="1" hangingPunct="1">
              <a:buNone/>
            </a:pPr>
            <a:endParaRPr lang="en-US" altLang="zh-CN" sz="1800" dirty="0">
              <a:latin typeface="微软雅黑" panose="020B0503020204020204" pitchFamily="34" charset="-122"/>
              <a:ea typeface="微软雅黑" panose="020B0503020204020204" pitchFamily="34" charset="-122"/>
            </a:endParaRPr>
          </a:p>
          <a:p>
            <a:pPr lvl="0" eaLnBrk="1" hangingPunct="1">
              <a:buNone/>
            </a:pPr>
            <a:r>
              <a:rPr lang="en-US" altLang="zh-CN" sz="1800" dirty="0">
                <a:latin typeface="微软雅黑" panose="020B0503020204020204" pitchFamily="34" charset="-122"/>
                <a:ea typeface="微软雅黑" panose="020B0503020204020204" pitchFamily="34" charset="-122"/>
              </a:rPr>
              <a:t> --2014</a:t>
            </a:r>
            <a:r>
              <a:rPr lang="zh-CN" altLang="en-US" sz="1800" dirty="0">
                <a:latin typeface="微软雅黑" panose="020B0503020204020204" pitchFamily="34" charset="-122"/>
                <a:ea typeface="微软雅黑" panose="020B0503020204020204" pitchFamily="34" charset="-122"/>
              </a:rPr>
              <a:t>年行业应用面扩大到</a:t>
            </a:r>
            <a:r>
              <a:rPr lang="en-US" altLang="zh-CN" sz="1800" dirty="0">
                <a:latin typeface="微软雅黑" panose="020B0503020204020204" pitchFamily="34" charset="-122"/>
                <a:ea typeface="微软雅黑" panose="020B0503020204020204" pitchFamily="34" charset="-122"/>
              </a:rPr>
              <a:t>29</a:t>
            </a:r>
            <a:r>
              <a:rPr lang="zh-CN" altLang="en-US" sz="1800" dirty="0">
                <a:latin typeface="微软雅黑" panose="020B0503020204020204" pitchFamily="34" charset="-122"/>
                <a:ea typeface="微软雅黑" panose="020B0503020204020204" pitchFamily="34" charset="-122"/>
              </a:rPr>
              <a:t>个大类</a:t>
            </a:r>
            <a:r>
              <a:rPr lang="en-US" altLang="zh-CN" sz="1800" dirty="0">
                <a:latin typeface="微软雅黑" panose="020B0503020204020204" pitchFamily="34" charset="-122"/>
                <a:ea typeface="微软雅黑" panose="020B0503020204020204" pitchFamily="34" charset="-122"/>
              </a:rPr>
              <a:t>67</a:t>
            </a:r>
            <a:r>
              <a:rPr lang="zh-CN" altLang="en-US" sz="1800" dirty="0">
                <a:latin typeface="微软雅黑" panose="020B0503020204020204" pitchFamily="34" charset="-122"/>
                <a:ea typeface="微软雅黑" panose="020B0503020204020204" pitchFamily="34" charset="-122"/>
              </a:rPr>
              <a:t>个中类</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比</a:t>
            </a:r>
            <a:r>
              <a:rPr lang="en-US" altLang="zh-CN" sz="1800" dirty="0">
                <a:latin typeface="微软雅黑" panose="020B0503020204020204" pitchFamily="34" charset="-122"/>
                <a:ea typeface="微软雅黑" panose="020B0503020204020204" pitchFamily="34" charset="-122"/>
              </a:rPr>
              <a:t>2013</a:t>
            </a:r>
            <a:r>
              <a:rPr lang="zh-CN" altLang="en-US" sz="1800" dirty="0">
                <a:latin typeface="微软雅黑" panose="020B0503020204020204" pitchFamily="34" charset="-122"/>
                <a:ea typeface="微软雅黑" panose="020B0503020204020204" pitchFamily="34" charset="-122"/>
              </a:rPr>
              <a:t>年增加</a:t>
            </a:r>
            <a:r>
              <a:rPr lang="en-US" altLang="zh-CN" sz="1800" dirty="0">
                <a:latin typeface="微软雅黑" panose="020B0503020204020204" pitchFamily="34" charset="-122"/>
                <a:ea typeface="微软雅黑" panose="020B0503020204020204" pitchFamily="34" charset="-122"/>
              </a:rPr>
              <a:t>4</a:t>
            </a:r>
            <a:r>
              <a:rPr lang="zh-CN" altLang="en-US" sz="1800" dirty="0">
                <a:latin typeface="微软雅黑" panose="020B0503020204020204" pitchFamily="34" charset="-122"/>
                <a:ea typeface="微软雅黑" panose="020B0503020204020204" pitchFamily="34" charset="-122"/>
              </a:rPr>
              <a:t>个大类</a:t>
            </a:r>
            <a:r>
              <a:rPr lang="en-US" altLang="zh-CN" sz="1800" dirty="0">
                <a:latin typeface="微软雅黑" panose="020B0503020204020204" pitchFamily="34" charset="-122"/>
                <a:ea typeface="微软雅黑" panose="020B0503020204020204" pitchFamily="34" charset="-122"/>
              </a:rPr>
              <a:t>15</a:t>
            </a:r>
            <a:r>
              <a:rPr lang="zh-CN" altLang="en-US" sz="1800" dirty="0">
                <a:latin typeface="微软雅黑" panose="020B0503020204020204" pitchFamily="34" charset="-122"/>
                <a:ea typeface="微软雅黑" panose="020B0503020204020204" pitchFamily="34" charset="-122"/>
              </a:rPr>
              <a:t>个中类</a:t>
            </a:r>
            <a:endParaRPr lang="zh-CN" altLang="en-US" sz="1800" dirty="0">
              <a:latin typeface="微软雅黑" panose="020B0503020204020204" pitchFamily="34" charset="-122"/>
              <a:ea typeface="微软雅黑" panose="020B0503020204020204" pitchFamily="34" charset="-122"/>
            </a:endParaRPr>
          </a:p>
          <a:p>
            <a:pPr lvl="0" eaLnBrk="1" hangingPunct="1">
              <a:buNone/>
            </a:pPr>
            <a:endParaRPr lang="zh-CN" altLang="en-US" sz="1800" dirty="0">
              <a:latin typeface="微软雅黑" panose="020B0503020204020204" pitchFamily="34" charset="-122"/>
              <a:ea typeface="微软雅黑" panose="020B0503020204020204" pitchFamily="34" charset="-122"/>
            </a:endParaRPr>
          </a:p>
          <a:p>
            <a:pPr lvl="0" eaLnBrk="1" hangingPunct="1">
              <a:buNone/>
            </a:pPr>
            <a:r>
              <a:rPr lang="en-US" altLang="zh-CN" sz="1800" dirty="0">
                <a:latin typeface="微软雅黑" panose="020B0503020204020204" pitchFamily="34" charset="-122"/>
                <a:ea typeface="微软雅黑" panose="020B0503020204020204" pitchFamily="34" charset="-122"/>
              </a:rPr>
              <a:t>-- 2015</a:t>
            </a:r>
            <a:r>
              <a:rPr lang="zh-CN" altLang="en-US" sz="1800" dirty="0">
                <a:latin typeface="微软雅黑" panose="020B0503020204020204" pitchFamily="34" charset="-122"/>
                <a:ea typeface="微软雅黑" panose="020B0503020204020204" pitchFamily="34" charset="-122"/>
              </a:rPr>
              <a:t>年行业应用面扩大到</a:t>
            </a:r>
            <a:r>
              <a:rPr lang="en-US" altLang="zh-CN" sz="1800" dirty="0">
                <a:latin typeface="微软雅黑" panose="020B0503020204020204" pitchFamily="34" charset="-122"/>
                <a:ea typeface="微软雅黑" panose="020B0503020204020204" pitchFamily="34" charset="-122"/>
              </a:rPr>
              <a:t>36</a:t>
            </a:r>
            <a:r>
              <a:rPr lang="zh-CN" altLang="en-US" sz="1800" dirty="0">
                <a:latin typeface="微软雅黑" panose="020B0503020204020204" pitchFamily="34" charset="-122"/>
                <a:ea typeface="微软雅黑" panose="020B0503020204020204" pitchFamily="34" charset="-122"/>
              </a:rPr>
              <a:t>个大类</a:t>
            </a:r>
            <a:r>
              <a:rPr lang="en-US" altLang="zh-CN" sz="1800" dirty="0">
                <a:latin typeface="微软雅黑" panose="020B0503020204020204" pitchFamily="34" charset="-122"/>
                <a:ea typeface="微软雅黑" panose="020B0503020204020204" pitchFamily="34" charset="-122"/>
              </a:rPr>
              <a:t>87</a:t>
            </a:r>
            <a:r>
              <a:rPr lang="zh-CN" altLang="en-US" sz="1800" dirty="0">
                <a:latin typeface="微软雅黑" panose="020B0503020204020204" pitchFamily="34" charset="-122"/>
                <a:ea typeface="微软雅黑" panose="020B0503020204020204" pitchFamily="34" charset="-122"/>
              </a:rPr>
              <a:t>个中类</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比</a:t>
            </a:r>
            <a:r>
              <a:rPr lang="en-US" altLang="zh-CN" sz="1800" dirty="0">
                <a:latin typeface="微软雅黑" panose="020B0503020204020204" pitchFamily="34" charset="-122"/>
                <a:ea typeface="微软雅黑" panose="020B0503020204020204" pitchFamily="34" charset="-122"/>
              </a:rPr>
              <a:t>2014</a:t>
            </a:r>
            <a:r>
              <a:rPr lang="zh-CN" altLang="en-US" sz="1800" dirty="0">
                <a:latin typeface="微软雅黑" panose="020B0503020204020204" pitchFamily="34" charset="-122"/>
                <a:ea typeface="微软雅黑" panose="020B0503020204020204" pitchFamily="34" charset="-122"/>
              </a:rPr>
              <a:t>年增加</a:t>
            </a:r>
            <a:r>
              <a:rPr lang="en-US" altLang="zh-CN" sz="1800" dirty="0">
                <a:latin typeface="微软雅黑" panose="020B0503020204020204" pitchFamily="34" charset="-122"/>
                <a:ea typeface="微软雅黑" panose="020B0503020204020204" pitchFamily="34" charset="-122"/>
              </a:rPr>
              <a:t>7</a:t>
            </a:r>
            <a:r>
              <a:rPr lang="zh-CN" altLang="en-US" sz="1800" dirty="0">
                <a:latin typeface="微软雅黑" panose="020B0503020204020204" pitchFamily="34" charset="-122"/>
                <a:ea typeface="微软雅黑" panose="020B0503020204020204" pitchFamily="34" charset="-122"/>
              </a:rPr>
              <a:t>个大类</a:t>
            </a:r>
            <a:r>
              <a:rPr lang="en-US" altLang="zh-CN" sz="1800" dirty="0">
                <a:latin typeface="微软雅黑" panose="020B0503020204020204" pitchFamily="34" charset="-122"/>
                <a:ea typeface="微软雅黑" panose="020B0503020204020204" pitchFamily="34" charset="-122"/>
              </a:rPr>
              <a:t>20</a:t>
            </a:r>
            <a:r>
              <a:rPr lang="zh-CN" altLang="en-US" sz="1800" dirty="0">
                <a:latin typeface="微软雅黑" panose="020B0503020204020204" pitchFamily="34" charset="-122"/>
                <a:ea typeface="微软雅黑" panose="020B0503020204020204" pitchFamily="34" charset="-122"/>
              </a:rPr>
              <a:t>个中类</a:t>
            </a:r>
            <a:endParaRPr lang="zh-CN" altLang="en-US" sz="1800" dirty="0">
              <a:latin typeface="微软雅黑" panose="020B0503020204020204" pitchFamily="34" charset="-122"/>
              <a:ea typeface="微软雅黑" panose="020B0503020204020204" pitchFamily="34" charset="-122"/>
            </a:endParaRPr>
          </a:p>
          <a:p>
            <a:pPr lvl="0" eaLnBrk="1" hangingPunct="1">
              <a:buNone/>
            </a:pPr>
            <a:endParaRPr lang="zh-CN" altLang="en-US" sz="1800" dirty="0">
              <a:latin typeface="微软雅黑" panose="020B0503020204020204" pitchFamily="34" charset="-122"/>
              <a:ea typeface="微软雅黑" panose="020B0503020204020204" pitchFamily="34" charset="-122"/>
            </a:endParaRPr>
          </a:p>
          <a:p>
            <a:pPr lvl="0" eaLnBrk="1" hangingPunct="1">
              <a:buNone/>
            </a:pPr>
            <a:r>
              <a:rPr lang="en-US" altLang="zh-CN" sz="1800" dirty="0">
                <a:latin typeface="微软雅黑" panose="020B0503020204020204" pitchFamily="34" charset="-122"/>
                <a:ea typeface="微软雅黑" panose="020B0503020204020204" pitchFamily="34" charset="-122"/>
              </a:rPr>
              <a:t>--2016</a:t>
            </a:r>
            <a:r>
              <a:rPr lang="zh-CN" altLang="en-US" sz="1800" dirty="0">
                <a:latin typeface="微软雅黑" panose="020B0503020204020204" pitchFamily="34" charset="-122"/>
                <a:ea typeface="微软雅黑" panose="020B0503020204020204" pitchFamily="34" charset="-122"/>
              </a:rPr>
              <a:t>年</a:t>
            </a:r>
            <a:r>
              <a:rPr lang="zh-CN" altLang="en-US" sz="1800" dirty="0">
                <a:latin typeface="微软雅黑" panose="020B0503020204020204" pitchFamily="34" charset="-122"/>
                <a:ea typeface="微软雅黑" panose="020B0503020204020204" pitchFamily="34" charset="-122"/>
                <a:sym typeface="+mn-ea"/>
              </a:rPr>
              <a:t>行业应用面为</a:t>
            </a:r>
            <a:r>
              <a:rPr lang="en-US" altLang="zh-CN" sz="1800" dirty="0">
                <a:latin typeface="微软雅黑" panose="020B0503020204020204" pitchFamily="34" charset="-122"/>
                <a:ea typeface="微软雅黑" panose="020B0503020204020204" pitchFamily="34" charset="-122"/>
                <a:sym typeface="+mn-ea"/>
              </a:rPr>
              <a:t>34</a:t>
            </a:r>
            <a:r>
              <a:rPr lang="zh-CN" altLang="en-US" sz="1800" dirty="0">
                <a:latin typeface="微软雅黑" panose="020B0503020204020204" pitchFamily="34" charset="-122"/>
                <a:ea typeface="微软雅黑" panose="020B0503020204020204" pitchFamily="34" charset="-122"/>
                <a:sym typeface="+mn-ea"/>
              </a:rPr>
              <a:t>个大类</a:t>
            </a:r>
            <a:r>
              <a:rPr lang="en-US" altLang="zh-CN" sz="1800" dirty="0">
                <a:latin typeface="微软雅黑" panose="020B0503020204020204" pitchFamily="34" charset="-122"/>
                <a:ea typeface="微软雅黑" panose="020B0503020204020204" pitchFamily="34" charset="-122"/>
                <a:sym typeface="+mn-ea"/>
              </a:rPr>
              <a:t>91</a:t>
            </a:r>
            <a:r>
              <a:rPr lang="zh-CN" altLang="en-US" sz="1800" dirty="0">
                <a:latin typeface="微软雅黑" panose="020B0503020204020204" pitchFamily="34" charset="-122"/>
                <a:ea typeface="微软雅黑" panose="020B0503020204020204" pitchFamily="34" charset="-122"/>
                <a:sym typeface="+mn-ea"/>
              </a:rPr>
              <a:t>个中类</a:t>
            </a:r>
            <a:r>
              <a:rPr lang="en-US" altLang="zh-CN" sz="1800" dirty="0">
                <a:latin typeface="微软雅黑" panose="020B0503020204020204" pitchFamily="34" charset="-122"/>
                <a:ea typeface="微软雅黑" panose="020B0503020204020204" pitchFamily="34" charset="-122"/>
                <a:sym typeface="+mn-ea"/>
              </a:rPr>
              <a:t>，</a:t>
            </a:r>
            <a:r>
              <a:rPr lang="zh-CN" altLang="en-US" sz="1800" dirty="0">
                <a:latin typeface="微软雅黑" panose="020B0503020204020204" pitchFamily="34" charset="-122"/>
                <a:ea typeface="微软雅黑" panose="020B0503020204020204" pitchFamily="34" charset="-122"/>
                <a:sym typeface="+mn-ea"/>
              </a:rPr>
              <a:t>比</a:t>
            </a:r>
            <a:r>
              <a:rPr lang="en-US" altLang="zh-CN" sz="1800" dirty="0">
                <a:latin typeface="微软雅黑" panose="020B0503020204020204" pitchFamily="34" charset="-122"/>
                <a:ea typeface="微软雅黑" panose="020B0503020204020204" pitchFamily="34" charset="-122"/>
                <a:sym typeface="+mn-ea"/>
              </a:rPr>
              <a:t>2015</a:t>
            </a:r>
            <a:r>
              <a:rPr lang="zh-CN" altLang="en-US" sz="1800" dirty="0">
                <a:latin typeface="微软雅黑" panose="020B0503020204020204" pitchFamily="34" charset="-122"/>
                <a:ea typeface="微软雅黑" panose="020B0503020204020204" pitchFamily="34" charset="-122"/>
                <a:sym typeface="+mn-ea"/>
              </a:rPr>
              <a:t>年又增加</a:t>
            </a:r>
            <a:r>
              <a:rPr lang="en-US" sz="1800" dirty="0">
                <a:latin typeface="微软雅黑" panose="020B0503020204020204" pitchFamily="34" charset="-122"/>
                <a:ea typeface="微软雅黑" panose="020B0503020204020204" pitchFamily="34" charset="-122"/>
                <a:sym typeface="+mn-ea"/>
              </a:rPr>
              <a:t>4</a:t>
            </a:r>
            <a:r>
              <a:rPr lang="zh-CN" altLang="en-US" sz="1800" dirty="0">
                <a:latin typeface="微软雅黑" panose="020B0503020204020204" pitchFamily="34" charset="-122"/>
                <a:ea typeface="微软雅黑" panose="020B0503020204020204" pitchFamily="34" charset="-122"/>
                <a:sym typeface="+mn-ea"/>
              </a:rPr>
              <a:t>个中类</a:t>
            </a:r>
            <a:endParaRPr lang="zh-CN" altLang="en-US" sz="1800" dirty="0">
              <a:latin typeface="微软雅黑" panose="020B0503020204020204" pitchFamily="34" charset="-122"/>
              <a:ea typeface="微软雅黑" panose="020B0503020204020204" pitchFamily="34" charset="-122"/>
              <a:sym typeface="+mn-ea"/>
            </a:endParaRPr>
          </a:p>
          <a:p>
            <a:pPr lvl="0" eaLnBrk="1" hangingPunct="1">
              <a:buNone/>
            </a:pPr>
            <a:endParaRPr lang="zh-CN" altLang="en-US" sz="1800" dirty="0">
              <a:latin typeface="微软雅黑" panose="020B0503020204020204" pitchFamily="34" charset="-122"/>
              <a:ea typeface="微软雅黑" panose="020B0503020204020204" pitchFamily="34" charset="-122"/>
              <a:sym typeface="+mn-ea"/>
            </a:endParaRPr>
          </a:p>
          <a:p>
            <a:pPr lvl="0" eaLnBrk="1" hangingPunct="1">
              <a:buNone/>
            </a:pPr>
            <a:r>
              <a:rPr lang="zh-CN" altLang="zh-CN" sz="1800" dirty="0">
                <a:latin typeface="微软雅黑" panose="020B0503020204020204" pitchFamily="34" charset="-122"/>
                <a:ea typeface="微软雅黑" panose="020B0503020204020204" pitchFamily="34" charset="-122"/>
                <a:sym typeface="+mn-ea"/>
              </a:rPr>
              <a:t>     </a:t>
            </a:r>
            <a:r>
              <a:rPr lang="zh-CN" altLang="zh-CN" sz="1800" dirty="0">
                <a:solidFill>
                  <a:srgbClr val="FF0000"/>
                </a:solidFill>
                <a:latin typeface="微软雅黑" panose="020B0503020204020204" pitchFamily="34" charset="-122"/>
                <a:ea typeface="微软雅黑" panose="020B0503020204020204" pitchFamily="34" charset="-122"/>
                <a:sym typeface="+mn-ea"/>
              </a:rPr>
              <a:t>（按照联合国制造业分类：我国制造业</a:t>
            </a:r>
            <a:r>
              <a:rPr lang="en-US" altLang="zh-CN" sz="1800" dirty="0">
                <a:solidFill>
                  <a:srgbClr val="FF0000"/>
                </a:solidFill>
                <a:latin typeface="微软雅黑" panose="020B0503020204020204" pitchFamily="34" charset="-122"/>
                <a:ea typeface="微软雅黑" panose="020B0503020204020204" pitchFamily="34" charset="-122"/>
                <a:sym typeface="+mn-ea"/>
              </a:rPr>
              <a:t>39</a:t>
            </a:r>
            <a:r>
              <a:rPr lang="zh-CN" altLang="en-US" sz="1800" dirty="0">
                <a:solidFill>
                  <a:srgbClr val="FF0000"/>
                </a:solidFill>
                <a:latin typeface="微软雅黑" panose="020B0503020204020204" pitchFamily="34" charset="-122"/>
                <a:ea typeface="微软雅黑" panose="020B0503020204020204" pitchFamily="34" charset="-122"/>
                <a:sym typeface="+mn-ea"/>
              </a:rPr>
              <a:t>个大类，</a:t>
            </a:r>
            <a:r>
              <a:rPr lang="en-US" altLang="zh-CN" sz="1800" dirty="0">
                <a:solidFill>
                  <a:srgbClr val="FF0000"/>
                </a:solidFill>
                <a:latin typeface="微软雅黑" panose="020B0503020204020204" pitchFamily="34" charset="-122"/>
                <a:ea typeface="微软雅黑" panose="020B0503020204020204" pitchFamily="34" charset="-122"/>
                <a:sym typeface="+mn-ea"/>
              </a:rPr>
              <a:t>191</a:t>
            </a:r>
            <a:r>
              <a:rPr lang="zh-CN" altLang="en-US" sz="1800" dirty="0">
                <a:solidFill>
                  <a:srgbClr val="FF0000"/>
                </a:solidFill>
                <a:latin typeface="微软雅黑" panose="020B0503020204020204" pitchFamily="34" charset="-122"/>
                <a:ea typeface="微软雅黑" panose="020B0503020204020204" pitchFamily="34" charset="-122"/>
                <a:sym typeface="+mn-ea"/>
              </a:rPr>
              <a:t>个中类，</a:t>
            </a:r>
            <a:r>
              <a:rPr lang="en-US" altLang="zh-CN" sz="1800" dirty="0">
                <a:solidFill>
                  <a:srgbClr val="FF0000"/>
                </a:solidFill>
                <a:latin typeface="微软雅黑" panose="020B0503020204020204" pitchFamily="34" charset="-122"/>
                <a:ea typeface="微软雅黑" panose="020B0503020204020204" pitchFamily="34" charset="-122"/>
                <a:sym typeface="+mn-ea"/>
              </a:rPr>
              <a:t>520</a:t>
            </a:r>
            <a:r>
              <a:rPr lang="zh-CN" altLang="en-US" sz="1800" dirty="0">
                <a:solidFill>
                  <a:srgbClr val="FF0000"/>
                </a:solidFill>
                <a:latin typeface="微软雅黑" panose="020B0503020204020204" pitchFamily="34" charset="-122"/>
                <a:ea typeface="微软雅黑" panose="020B0503020204020204" pitchFamily="34" charset="-122"/>
                <a:sym typeface="+mn-ea"/>
              </a:rPr>
              <a:t>个小类）</a:t>
            </a:r>
            <a:endParaRPr lang="zh-CN" altLang="en-US" sz="1800" dirty="0">
              <a:solidFill>
                <a:srgbClr val="FF0000"/>
              </a:solidFill>
              <a:latin typeface="微软雅黑" panose="020B0503020204020204" pitchFamily="34" charset="-122"/>
              <a:ea typeface="微软雅黑" panose="020B0503020204020204" pitchFamily="34" charset="-122"/>
              <a:sym typeface="+mn-ea"/>
            </a:endParaRPr>
          </a:p>
          <a:p>
            <a:pPr lvl="0" eaLnBrk="1" hangingPunct="1">
              <a:buNone/>
            </a:pPr>
            <a:endParaRPr lang="zh-CN" altLang="en-US" sz="1800" dirty="0">
              <a:solidFill>
                <a:srgbClr val="FF0000"/>
              </a:solidFill>
              <a:latin typeface="微软雅黑" panose="020B0503020204020204" pitchFamily="34" charset="-122"/>
              <a:ea typeface="微软雅黑" panose="020B0503020204020204" pitchFamily="34" charset="-122"/>
              <a:sym typeface="+mn-ea"/>
            </a:endParaRPr>
          </a:p>
          <a:p>
            <a:pPr lvl="0" eaLnBrk="1" hangingPunct="1">
              <a:buNone/>
            </a:pPr>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图表 4"/>
          <p:cNvGraphicFramePr/>
          <p:nvPr/>
        </p:nvGraphicFramePr>
        <p:xfrm>
          <a:off x="323850" y="1760855"/>
          <a:ext cx="8735695" cy="4278630"/>
        </p:xfrm>
        <a:graphic>
          <a:graphicData uri="http://schemas.openxmlformats.org/drawingml/2006/chart">
            <c:chart xmlns:c="http://schemas.openxmlformats.org/drawingml/2006/chart" xmlns:r="http://schemas.openxmlformats.org/officeDocument/2006/relationships" r:id="rId1"/>
          </a:graphicData>
        </a:graphic>
      </p:graphicFrame>
      <p:sp>
        <p:nvSpPr>
          <p:cNvPr id="13314" name="Rectangle 2"/>
          <p:cNvSpPr>
            <a:spLocks noGrp="1" noRot="1"/>
          </p:cNvSpPr>
          <p:nvPr/>
        </p:nvSpPr>
        <p:spPr>
          <a:xfrm>
            <a:off x="395288" y="333375"/>
            <a:ext cx="8229600" cy="777875"/>
          </a:xfrm>
          <a:prstGeom prst="rect">
            <a:avLst/>
          </a:prstGeom>
          <a:noFill/>
          <a:ln w="9525">
            <a:noFill/>
          </a:ln>
        </p:spPr>
        <p:txBody>
          <a:bodyPr vert="horz" wrap="square" lIns="91440" tIns="45720" rIns="91440" bIns="45720" numCol="1" anchor="ctr" anchorCtr="0" compatLnSpc="1"/>
          <a:lstStyle>
            <a:lvl1pPr algn="ctr" rtl="0" eaLnBrk="0" fontAlgn="base" hangingPunct="0">
              <a:spcBef>
                <a:spcPct val="0"/>
              </a:spcBef>
              <a:spcAft>
                <a:spcPct val="0"/>
              </a:spcAft>
              <a:buFont typeface="Arial" panose="020B0604020202020204" pitchFamily="34" charset="0"/>
              <a:defRPr sz="4400" kern="1200">
                <a:solidFill>
                  <a:schemeClr val="tx2"/>
                </a:solidFill>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mj-lt"/>
                <a:ea typeface="微软雅黑" panose="020B0503020204020204" pitchFamily="34" charset="-122"/>
                <a:cs typeface="+mj-cs"/>
              </a:rPr>
              <a:t>中国工业机器人行业应用面广</a:t>
            </a:r>
            <a:r>
              <a:rPr kumimoji="0" lang="en-US" altLang="zh-CN" sz="2800" b="1" i="0" u="none" strike="noStrike" kern="1200" cap="none" spc="0" normalizeH="0" baseline="0" noProof="1">
                <a:ln>
                  <a:noFill/>
                </a:ln>
                <a:solidFill>
                  <a:schemeClr val="tx2"/>
                </a:solidFill>
                <a:effectLst>
                  <a:outerShdw blurRad="38100" dist="38100" dir="2700000">
                    <a:srgbClr val="C0C0C0"/>
                  </a:outerShdw>
                </a:effectLst>
                <a:uLnTx/>
                <a:uFillTx/>
                <a:latin typeface="+mj-lt"/>
                <a:ea typeface="微软雅黑" panose="020B0503020204020204" pitchFamily="34" charset="-122"/>
                <a:cs typeface="+mj-cs"/>
              </a:rPr>
              <a:t>--</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mj-lt"/>
                <a:ea typeface="微软雅黑" panose="020B0503020204020204" pitchFamily="34" charset="-122"/>
                <a:cs typeface="+mj-cs"/>
              </a:rPr>
              <a:t>主要应用行业</a:t>
            </a:r>
            <a:endPar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mj-lt"/>
              <a:ea typeface="微软雅黑" panose="020B0503020204020204" pitchFamily="34" charset="-122"/>
              <a:cs typeface="+mj-cs"/>
            </a:endParaRPr>
          </a:p>
        </p:txBody>
      </p:sp>
      <p:sp>
        <p:nvSpPr>
          <p:cNvPr id="25603" name="文本框 71685"/>
          <p:cNvSpPr txBox="1"/>
          <p:nvPr/>
        </p:nvSpPr>
        <p:spPr>
          <a:xfrm>
            <a:off x="323850" y="6286500"/>
            <a:ext cx="2199640" cy="304800"/>
          </a:xfrm>
          <a:prstGeom prst="rect">
            <a:avLst/>
          </a:prstGeom>
          <a:noFill/>
          <a:ln w="9525">
            <a:noFill/>
          </a:ln>
          <a:effectLst>
            <a:prstShdw prst="shdw13" dist="53882" dir="13499999">
              <a:schemeClr val="bg2">
                <a:alpha val="50000"/>
              </a:schemeClr>
            </a:prstShdw>
          </a:effectLst>
        </p:spPr>
        <p:txBody>
          <a:bodyPr wrap="square">
            <a:spAutoFit/>
          </a:bodyPr>
          <a:p>
            <a:pPr lvl="0" eaLnBrk="1" hangingPunct="1">
              <a:spcBef>
                <a:spcPct val="50000"/>
              </a:spcBef>
            </a:pPr>
            <a:r>
              <a:rPr lang="zh-CN" altLang="en-US" sz="1400" dirty="0">
                <a:latin typeface="Arial" panose="020B0604020202020204" pitchFamily="34" charset="0"/>
                <a:ea typeface="宋体" panose="02010600030101010101" pitchFamily="2" charset="-122"/>
              </a:rPr>
              <a:t>数据来源：CRIA &amp; IFR</a:t>
            </a:r>
            <a:endParaRPr lang="zh-CN" altLang="en-US" sz="1400" dirty="0">
              <a:latin typeface="Arial" panose="020B0604020202020204" pitchFamily="34" charset="0"/>
              <a:ea typeface="宋体" panose="02010600030101010101" pitchFamily="2" charset="-122"/>
            </a:endParaRPr>
          </a:p>
        </p:txBody>
      </p:sp>
      <p:sp>
        <p:nvSpPr>
          <p:cNvPr id="100" name="文本框 99"/>
          <p:cNvSpPr txBox="1"/>
          <p:nvPr/>
        </p:nvSpPr>
        <p:spPr>
          <a:xfrm>
            <a:off x="1932940" y="1111250"/>
            <a:ext cx="5155565" cy="417830"/>
          </a:xfrm>
          <a:prstGeom prst="rect">
            <a:avLst/>
          </a:prstGeom>
          <a:noFill/>
          <a:ln w="9525">
            <a:noFill/>
          </a:ln>
        </p:spPr>
        <p:txBody>
          <a:bodyPr wrap="square">
            <a:spAutoFit/>
          </a:bodyPr>
          <a:p>
            <a:pPr marL="0" indent="0" algn="l"/>
            <a:r>
              <a:rPr lang="en-US" altLang="zh-CN" sz="1050" b="0" u="none">
                <a:latin typeface="宋体" panose="02010600030101010101" pitchFamily="2" charset="-122"/>
                <a:ea typeface="宋体" panose="02010600030101010101" pitchFamily="2" charset="-122"/>
                <a:cs typeface="宋体" panose="02010600030101010101" pitchFamily="2" charset="-122"/>
              </a:rPr>
              <a:t> </a:t>
            </a:r>
            <a:r>
              <a:rPr lang="en-US" altLang="zh-CN" sz="2000" b="0" u="none">
                <a:latin typeface="微软雅黑" panose="020B0503020204020204" pitchFamily="34" charset="-122"/>
                <a:ea typeface="微软雅黑" panose="020B0503020204020204" pitchFamily="34" charset="-122"/>
                <a:cs typeface="宋体" panose="02010600030101010101" pitchFamily="2" charset="-122"/>
              </a:rPr>
              <a:t>2016</a:t>
            </a:r>
            <a:r>
              <a:rPr lang="zh-CN" altLang="en-US" sz="2000" b="0" u="none">
                <a:latin typeface="微软雅黑" panose="020B0503020204020204" pitchFamily="34" charset="-122"/>
                <a:ea typeface="微软雅黑" panose="020B0503020204020204" pitchFamily="34" charset="-122"/>
                <a:cs typeface="宋体" panose="02010600030101010101" pitchFamily="2" charset="-122"/>
              </a:rPr>
              <a:t>年中国市场工业机器人主要应用行业</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图表 2"/>
          <p:cNvGraphicFramePr/>
          <p:nvPr/>
        </p:nvGraphicFramePr>
        <p:xfrm>
          <a:off x="160020" y="2032635"/>
          <a:ext cx="4352925" cy="329628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 name="图表 3"/>
          <p:cNvGraphicFramePr/>
          <p:nvPr/>
        </p:nvGraphicFramePr>
        <p:xfrm>
          <a:off x="4591685" y="2033270"/>
          <a:ext cx="4467860" cy="3295015"/>
        </p:xfrm>
        <a:graphic>
          <a:graphicData uri="http://schemas.openxmlformats.org/drawingml/2006/chart">
            <c:chart xmlns:c="http://schemas.openxmlformats.org/drawingml/2006/chart" xmlns:r="http://schemas.openxmlformats.org/officeDocument/2006/relationships" r:id="rId2"/>
          </a:graphicData>
        </a:graphic>
      </p:graphicFrame>
      <p:sp>
        <p:nvSpPr>
          <p:cNvPr id="25603" name="文本框 71685"/>
          <p:cNvSpPr txBox="1"/>
          <p:nvPr/>
        </p:nvSpPr>
        <p:spPr>
          <a:xfrm>
            <a:off x="323850" y="6286500"/>
            <a:ext cx="2199640" cy="304800"/>
          </a:xfrm>
          <a:prstGeom prst="rect">
            <a:avLst/>
          </a:prstGeom>
          <a:noFill/>
          <a:ln w="9525">
            <a:noFill/>
          </a:ln>
          <a:effectLst>
            <a:prstShdw prst="shdw13" dist="53882" dir="13499999">
              <a:schemeClr val="bg2">
                <a:alpha val="50000"/>
              </a:schemeClr>
            </a:prstShdw>
          </a:effectLst>
        </p:spPr>
        <p:txBody>
          <a:bodyPr wrap="square">
            <a:spAutoFit/>
          </a:bodyPr>
          <a:lstStyle/>
          <a:p>
            <a:pPr lvl="0" eaLnBrk="1" hangingPunct="1">
              <a:spcBef>
                <a:spcPct val="50000"/>
              </a:spcBef>
            </a:pPr>
            <a:r>
              <a:rPr lang="zh-CN" altLang="en-US" sz="1400" dirty="0">
                <a:latin typeface="Arial" panose="020B0604020202020204" pitchFamily="34" charset="0"/>
                <a:ea typeface="宋体" panose="02010600030101010101" pitchFamily="2" charset="-122"/>
              </a:rPr>
              <a:t>数据来源：CRIA &amp; IFR</a:t>
            </a:r>
            <a:endParaRPr lang="zh-CN" altLang="en-US" sz="1400" dirty="0">
              <a:latin typeface="Arial" panose="020B0604020202020204" pitchFamily="34" charset="0"/>
              <a:ea typeface="宋体" panose="02010600030101010101" pitchFamily="2" charset="-122"/>
            </a:endParaRPr>
          </a:p>
        </p:txBody>
      </p:sp>
      <p:sp>
        <p:nvSpPr>
          <p:cNvPr id="13314" name="Rectangle 2"/>
          <p:cNvSpPr>
            <a:spLocks noGrp="1" noRot="1"/>
          </p:cNvSpPr>
          <p:nvPr/>
        </p:nvSpPr>
        <p:spPr>
          <a:xfrm>
            <a:off x="395288" y="333375"/>
            <a:ext cx="8229600" cy="777875"/>
          </a:xfrm>
          <a:prstGeom prst="rect">
            <a:avLst/>
          </a:prstGeom>
          <a:noFill/>
          <a:ln w="9525">
            <a:noFill/>
          </a:ln>
        </p:spPr>
        <p:txBody>
          <a:bodyPr vert="horz" wrap="square" lIns="91440" tIns="45720" rIns="91440" bIns="45720" numCol="1" anchor="ctr" anchorCtr="0" compatLnSpc="1"/>
          <a:lstStyle>
            <a:lvl1pPr algn="ctr" rtl="0" eaLnBrk="0" fontAlgn="base" hangingPunct="0">
              <a:spcBef>
                <a:spcPct val="0"/>
              </a:spcBef>
              <a:spcAft>
                <a:spcPct val="0"/>
              </a:spcAft>
              <a:buFont typeface="Arial" panose="020B0604020202020204" pitchFamily="34" charset="0"/>
              <a:defRPr sz="4400" kern="1200">
                <a:solidFill>
                  <a:schemeClr val="tx2"/>
                </a:solidFill>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mj-lt"/>
                <a:ea typeface="微软雅黑" panose="020B0503020204020204" pitchFamily="34" charset="-122"/>
                <a:cs typeface="+mj-cs"/>
              </a:rPr>
              <a:t>中国工业机器人行业应用面广</a:t>
            </a:r>
            <a:r>
              <a:rPr kumimoji="0" lang="en-US" altLang="zh-CN" sz="2800" b="1" i="0" u="none" strike="noStrike" kern="1200" cap="none" spc="0" normalizeH="0" baseline="0" noProof="1">
                <a:ln>
                  <a:noFill/>
                </a:ln>
                <a:solidFill>
                  <a:schemeClr val="tx2"/>
                </a:solidFill>
                <a:effectLst>
                  <a:outerShdw blurRad="38100" dist="38100" dir="2700000">
                    <a:srgbClr val="C0C0C0"/>
                  </a:outerShdw>
                </a:effectLst>
                <a:uLnTx/>
                <a:uFillTx/>
                <a:latin typeface="+mj-lt"/>
                <a:ea typeface="微软雅黑" panose="020B0503020204020204" pitchFamily="34" charset="-122"/>
                <a:cs typeface="+mj-cs"/>
              </a:rPr>
              <a:t>--</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mj-lt"/>
                <a:ea typeface="微软雅黑" panose="020B0503020204020204" pitchFamily="34" charset="-122"/>
                <a:cs typeface="+mj-cs"/>
              </a:rPr>
              <a:t>主要应用行业</a:t>
            </a:r>
            <a:endPar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mj-lt"/>
              <a:ea typeface="微软雅黑" panose="020B0503020204020204" pitchFamily="34" charset="-122"/>
              <a:cs typeface="+mj-cs"/>
            </a:endParaRPr>
          </a:p>
        </p:txBody>
      </p:sp>
      <p:sp>
        <p:nvSpPr>
          <p:cNvPr id="100" name="文本框 99"/>
          <p:cNvSpPr txBox="1"/>
          <p:nvPr/>
        </p:nvSpPr>
        <p:spPr>
          <a:xfrm>
            <a:off x="1266825" y="1445895"/>
            <a:ext cx="6487160" cy="417830"/>
          </a:xfrm>
          <a:prstGeom prst="rect">
            <a:avLst/>
          </a:prstGeom>
          <a:noFill/>
          <a:ln w="9525">
            <a:noFill/>
          </a:ln>
        </p:spPr>
        <p:txBody>
          <a:bodyPr wrap="square">
            <a:spAutoFit/>
          </a:bodyPr>
          <a:p>
            <a:pPr marL="0" indent="0" algn="l"/>
            <a:r>
              <a:rPr lang="en-US" altLang="zh-CN" sz="1050" b="0" u="none">
                <a:latin typeface="宋体" panose="02010600030101010101" pitchFamily="2" charset="-122"/>
                <a:ea typeface="宋体" panose="02010600030101010101" pitchFamily="2" charset="-122"/>
                <a:cs typeface="宋体" panose="02010600030101010101" pitchFamily="2" charset="-122"/>
              </a:rPr>
              <a:t> </a:t>
            </a:r>
            <a:r>
              <a:rPr lang="en-US" altLang="zh-CN" sz="2000" b="0" u="none">
                <a:latin typeface="微软雅黑" panose="020B0503020204020204" pitchFamily="34" charset="-122"/>
                <a:ea typeface="微软雅黑" panose="020B0503020204020204" pitchFamily="34" charset="-122"/>
                <a:cs typeface="宋体" panose="02010600030101010101" pitchFamily="2" charset="-122"/>
              </a:rPr>
              <a:t>2016</a:t>
            </a:r>
            <a:r>
              <a:rPr lang="zh-CN" altLang="en-US" sz="2000" b="0" u="none">
                <a:latin typeface="微软雅黑" panose="020B0503020204020204" pitchFamily="34" charset="-122"/>
                <a:ea typeface="微软雅黑" panose="020B0503020204020204" pitchFamily="34" charset="-122"/>
                <a:cs typeface="宋体" panose="02010600030101010101" pitchFamily="2" charset="-122"/>
              </a:rPr>
              <a:t>年外资品牌、国产工业机器人主应用行业分类对比</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DOCUME~1\admin\LOCALS~1\Temp\360zip$Temp\360$0\卫浴喷釉-人工.jpg"/>
          <p:cNvPicPr>
            <a:picLocks noChangeAspect="1"/>
          </p:cNvPicPr>
          <p:nvPr/>
        </p:nvPicPr>
        <p:blipFill>
          <a:blip r:embed="rId1"/>
          <a:stretch>
            <a:fillRect/>
          </a:stretch>
        </p:blipFill>
        <p:spPr>
          <a:xfrm>
            <a:off x="107950" y="2060575"/>
            <a:ext cx="4248150" cy="3144838"/>
          </a:xfrm>
          <a:prstGeom prst="rect">
            <a:avLst/>
          </a:prstGeom>
          <a:noFill/>
          <a:ln w="9525">
            <a:noFill/>
          </a:ln>
        </p:spPr>
      </p:pic>
      <p:sp>
        <p:nvSpPr>
          <p:cNvPr id="46084" name="TextBox 3"/>
          <p:cNvSpPr txBox="1"/>
          <p:nvPr/>
        </p:nvSpPr>
        <p:spPr>
          <a:xfrm>
            <a:off x="2843213" y="1120775"/>
            <a:ext cx="34575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hlink"/>
              </a:buClr>
              <a:buSzPct val="85000"/>
              <a:buFont typeface="Wingdings" panose="05000000000000000000" pitchFamily="2" charset="2"/>
              <a:buChar char="Ø"/>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lr>
                <a:schemeClr val="hlink"/>
              </a:buClr>
              <a:buSzPct val="85000"/>
              <a:buFont typeface="Wingdings" panose="05000000000000000000" pitchFamily="2" charset="2"/>
              <a:buChar char="Ø"/>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lr>
                <a:schemeClr val="hlink"/>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None/>
            </a:pPr>
            <a:r>
              <a:rPr lang="en-US" altLang="zh-CN" sz="1800" b="1" dirty="0">
                <a:solidFill>
                  <a:srgbClr val="FF0000"/>
                </a:solidFill>
              </a:rPr>
              <a:t>Toilets  panting   </a:t>
            </a:r>
            <a:endParaRPr lang="en-US" altLang="zh-CN" sz="18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p:cNvSpPr>
          <p:nvPr>
            <p:ph type="body" idx="4294967295"/>
          </p:nvPr>
        </p:nvSpPr>
        <p:spPr>
          <a:xfrm>
            <a:off x="627380" y="765175"/>
            <a:ext cx="7976870" cy="5041900"/>
          </a:xfrm>
        </p:spPr>
        <p:txBody>
          <a:bodyPr vert="horz" wrap="square" lIns="91440" tIns="45720" rIns="91440" bIns="45720" numCol="1" anchor="t" anchorCtr="0" compatLnSpc="1"/>
          <a:lstStyle/>
          <a:p>
            <a:pPr marL="812800" marR="0" lvl="0" indent="-8128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微软雅黑" panose="020B0503020204020204" pitchFamily="34" charset="-122"/>
              <a:cs typeface="+mn-cs"/>
            </a:endParaRPr>
          </a:p>
          <a:p>
            <a:pPr marL="812800" marR="0" lvl="0" indent="-8128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en-US" sz="32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mn-lt"/>
                <a:ea typeface="微软雅黑" panose="020B0503020204020204" pitchFamily="34" charset="-122"/>
                <a:cs typeface="+mn-cs"/>
              </a:rPr>
              <a:t>一、国际国内机器人发展态</a:t>
            </a:r>
            <a:r>
              <a:rPr kumimoji="0" lang="en-US" sz="32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mn-lt"/>
                <a:ea typeface="微软雅黑" panose="020B0503020204020204" pitchFamily="34" charset="-122"/>
                <a:cs typeface="+mn-cs"/>
              </a:rPr>
              <a:t>势</a:t>
            </a:r>
            <a:endParaRPr kumimoji="0" lang="en-US" sz="32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mn-lt"/>
              <a:ea typeface="微软雅黑" panose="020B0503020204020204" pitchFamily="34" charset="-122"/>
              <a:cs typeface="+mn-cs"/>
            </a:endParaRPr>
          </a:p>
          <a:p>
            <a:pPr marL="812800" marR="0" lvl="0" indent="-8128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en-US" sz="32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mn-lt"/>
                <a:ea typeface="微软雅黑" panose="020B0503020204020204" pitchFamily="34" charset="-122"/>
                <a:cs typeface="+mn-cs"/>
              </a:rPr>
              <a:t>二、</a:t>
            </a:r>
            <a:r>
              <a:rPr lang="zh-CN" altLang="en-US" noProof="0" dirty="0">
                <a:ln>
                  <a:noFill/>
                </a:ln>
                <a:solidFill>
                  <a:srgbClr val="FF0000"/>
                </a:solidFill>
                <a:effectLst>
                  <a:outerShdw blurRad="38100" dist="38100" dir="2700000" algn="tl">
                    <a:srgbClr val="C0C0C0"/>
                  </a:outerShdw>
                </a:effectLst>
                <a:uLnTx/>
                <a:uFillTx/>
                <a:ea typeface="微软雅黑" panose="020B0503020204020204" pitchFamily="34" charset="-122"/>
                <a:sym typeface="+mn-ea"/>
              </a:rPr>
              <a:t>中国--广阔的机器人应用领域和市场</a:t>
            </a:r>
            <a:endParaRPr kumimoji="0" lang="zh-CN" altLang="en-US"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mn-lt"/>
              <a:ea typeface="微软雅黑" panose="020B0503020204020204" pitchFamily="34" charset="-122"/>
              <a:cs typeface="+mn-cs"/>
              <a:sym typeface="+mn-ea"/>
            </a:endParaRPr>
          </a:p>
          <a:p>
            <a:pPr marL="812800" marR="0" lvl="0" indent="-8128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en-US" sz="32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mn-lt"/>
                <a:ea typeface="微软雅黑" panose="020B0503020204020204" pitchFamily="34" charset="-122"/>
                <a:cs typeface="+mn-cs"/>
              </a:rPr>
              <a:t>三、中国产机器人产业发展面临的主要挑战</a:t>
            </a:r>
            <a:endParaRPr kumimoji="0" lang="zh-CN" altLang="en-US" sz="32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mn-lt"/>
              <a:ea typeface="微软雅黑" panose="020B0503020204020204" pitchFamily="34" charset="-122"/>
              <a:cs typeface="+mn-cs"/>
            </a:endParaRPr>
          </a:p>
          <a:p>
            <a:pPr marL="812800" marR="0" lvl="0" indent="-8128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en-US" sz="32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mn-lt"/>
                <a:ea typeface="微软雅黑" panose="020B0503020204020204" pitchFamily="34" charset="-122"/>
                <a:cs typeface="+mn-cs"/>
              </a:rPr>
              <a:t>四、</a:t>
            </a:r>
            <a:r>
              <a:rPr lang="zh-CN" altLang="en-US" noProof="0" dirty="0">
                <a:ln>
                  <a:noFill/>
                </a:ln>
                <a:solidFill>
                  <a:srgbClr val="FF0000"/>
                </a:solidFill>
                <a:effectLst>
                  <a:outerShdw blurRad="38100" dist="38100" dir="2700000" algn="tl">
                    <a:srgbClr val="C0C0C0"/>
                  </a:outerShdw>
                </a:effectLst>
                <a:uLnTx/>
                <a:uFillTx/>
                <a:ea typeface="微软雅黑" panose="020B0503020204020204" pitchFamily="34" charset="-122"/>
                <a:sym typeface="宋体" panose="02010600030101010101" pitchFamily="2" charset="-122"/>
              </a:rPr>
              <a:t>几点思考</a:t>
            </a:r>
            <a:endParaRPr lang="zh-CN" altLang="en-US" noProof="0" dirty="0">
              <a:ln>
                <a:noFill/>
              </a:ln>
              <a:solidFill>
                <a:srgbClr val="FF0000"/>
              </a:solidFill>
              <a:effectLst>
                <a:outerShdw blurRad="38100" dist="38100" dir="2700000" algn="tl">
                  <a:srgbClr val="C0C0C0"/>
                </a:outerShdw>
              </a:effectLst>
              <a:uLnTx/>
              <a:uFillTx/>
              <a:ea typeface="微软雅黑" panose="020B0503020204020204" pitchFamily="34" charset="-122"/>
              <a:sym typeface="宋体" panose="02010600030101010101" pitchFamily="2" charset="-122"/>
            </a:endParaRPr>
          </a:p>
          <a:p>
            <a:pPr marL="812800" marR="0" lvl="0" indent="-8128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lang="zh-CN" altLang="en-US" noProof="0" dirty="0">
                <a:ln>
                  <a:noFill/>
                </a:ln>
                <a:solidFill>
                  <a:srgbClr val="FF0000"/>
                </a:solidFill>
                <a:effectLst>
                  <a:outerShdw blurRad="38100" dist="38100" dir="2700000" algn="tl">
                    <a:srgbClr val="C0C0C0"/>
                  </a:outerShdw>
                </a:effectLst>
                <a:uLnTx/>
                <a:uFillTx/>
                <a:ea typeface="微软雅黑" panose="020B0503020204020204" pitchFamily="34" charset="-122"/>
                <a:sym typeface="宋体" panose="02010600030101010101" pitchFamily="2" charset="-122"/>
              </a:rPr>
              <a:t>五、小结</a:t>
            </a:r>
            <a:endParaRPr kumimoji="0" lang="zh-CN" altLang="en-US"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mn-lt"/>
              <a:ea typeface="微软雅黑" panose="020B0503020204020204" pitchFamily="34" charset="-122"/>
              <a:cs typeface="+mn-cs"/>
              <a:sym typeface="宋体" panose="02010600030101010101" pitchFamily="2" charset="-122"/>
            </a:endParaRPr>
          </a:p>
          <a:p>
            <a:pPr marL="812800" marR="0" lvl="0" indent="-8128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微软雅黑" panose="020B0503020204020204" pitchFamily="34" charset="-122"/>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矩形 3"/>
          <p:cNvSpPr/>
          <p:nvPr/>
        </p:nvSpPr>
        <p:spPr>
          <a:xfrm>
            <a:off x="4660900" y="5373688"/>
            <a:ext cx="2409825" cy="3381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hlink"/>
              </a:buClr>
              <a:buSzPct val="85000"/>
              <a:buFont typeface="Wingdings" panose="05000000000000000000" pitchFamily="2" charset="2"/>
              <a:buChar char="Ø"/>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lr>
                <a:schemeClr val="hlink"/>
              </a:buClr>
              <a:buSzPct val="85000"/>
              <a:buFont typeface="Wingdings" panose="05000000000000000000" pitchFamily="2" charset="2"/>
              <a:buChar char="Ø"/>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lr>
                <a:schemeClr val="hlink"/>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None/>
            </a:pPr>
            <a:r>
              <a:rPr lang="en-US" altLang="zh-CN" sz="1600" b="1" dirty="0">
                <a:solidFill>
                  <a:srgbClr val="FF0000"/>
                </a:solidFill>
              </a:rPr>
              <a:t>Angle valve polishing  </a:t>
            </a:r>
            <a:endParaRPr lang="en-US" altLang="zh-CN" sz="1600" b="1" dirty="0">
              <a:solidFill>
                <a:srgbClr val="FF0000"/>
              </a:solidFill>
            </a:endParaRPr>
          </a:p>
        </p:txBody>
      </p:sp>
      <p:sp>
        <p:nvSpPr>
          <p:cNvPr id="47109" name="矩形 5"/>
          <p:cNvSpPr/>
          <p:nvPr/>
        </p:nvSpPr>
        <p:spPr>
          <a:xfrm>
            <a:off x="3668713" y="147638"/>
            <a:ext cx="2197100" cy="3397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hlink"/>
              </a:buClr>
              <a:buSzPct val="85000"/>
              <a:buFont typeface="Wingdings" panose="05000000000000000000" pitchFamily="2" charset="2"/>
              <a:buChar char="Ø"/>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lr>
                <a:schemeClr val="hlink"/>
              </a:buClr>
              <a:buSzPct val="85000"/>
              <a:buFont typeface="Wingdings" panose="05000000000000000000" pitchFamily="2" charset="2"/>
              <a:buChar char="Ø"/>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lr>
                <a:schemeClr val="hlink"/>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None/>
            </a:pPr>
            <a:r>
              <a:rPr lang="en-US" altLang="zh-CN" sz="1600" b="1" dirty="0">
                <a:solidFill>
                  <a:srgbClr val="FF0000"/>
                </a:solidFill>
              </a:rPr>
              <a:t>Water tap polishing  </a:t>
            </a:r>
            <a:endParaRPr lang="en-US" altLang="zh-CN" sz="1600" b="1" dirty="0">
              <a:solidFill>
                <a:srgbClr val="FF0000"/>
              </a:solidFill>
            </a:endParaRPr>
          </a:p>
        </p:txBody>
      </p:sp>
      <p:pic>
        <p:nvPicPr>
          <p:cNvPr id="47110" name="图片 5" descr="水龙头打磨抛光-人工"/>
          <p:cNvPicPr>
            <a:picLocks noGrp="1" noChangeAspect="1"/>
          </p:cNvPicPr>
          <p:nvPr/>
        </p:nvPicPr>
        <p:blipFill>
          <a:blip r:embed="rId1"/>
          <a:stretch>
            <a:fillRect/>
          </a:stretch>
        </p:blipFill>
        <p:spPr>
          <a:xfrm>
            <a:off x="252413" y="671513"/>
            <a:ext cx="4572000" cy="3140075"/>
          </a:xfrm>
          <a:prstGeom prst="rect">
            <a:avLst/>
          </a:prstGeom>
          <a:noFill/>
          <a:ln w="9525">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noRot="1"/>
          </p:cNvSpPr>
          <p:nvPr>
            <p:ph type="title"/>
          </p:nvPr>
        </p:nvSpPr>
        <p:spPr>
          <a:xfrm>
            <a:off x="250825" y="188913"/>
            <a:ext cx="8540750" cy="647700"/>
          </a:xfrm>
        </p:spPr>
        <p:txBody>
          <a:bodyPr vert="horz" wrap="square" lIns="91440" tIns="45720" rIns="91440" bIns="45720" anchor="ctr"/>
          <a:lstStyle/>
          <a:p>
            <a:pPr lvl="0" algn="l" eaLnBrk="1" hangingPunct="1"/>
            <a:r>
              <a:rPr lang="zh-CN" altLang="en-US" sz="2400" b="1" dirty="0">
                <a:ea typeface="微软雅黑" panose="020B0503020204020204" pitchFamily="34" charset="-122"/>
              </a:rPr>
              <a:t>中国机器人市场潜力大</a:t>
            </a:r>
            <a:r>
              <a:rPr lang="en-US" altLang="zh-CN" sz="2400" b="1" dirty="0">
                <a:ea typeface="微软雅黑" panose="020B0503020204020204" pitchFamily="34" charset="-122"/>
              </a:rPr>
              <a:t>---</a:t>
            </a:r>
            <a:r>
              <a:rPr lang="zh-CN" altLang="en-US" sz="2400" b="1" dirty="0">
                <a:ea typeface="微软雅黑" panose="020B0503020204020204" pitchFamily="34" charset="-122"/>
              </a:rPr>
              <a:t>工业机器人密度低、</a:t>
            </a:r>
            <a:r>
              <a:rPr lang="zh-CN" altLang="en-US" sz="2400" b="1" dirty="0">
                <a:latin typeface="微软雅黑" panose="020B0503020204020204" pitchFamily="34" charset="-122"/>
                <a:ea typeface="微软雅黑" panose="020B0503020204020204" pitchFamily="34" charset="-122"/>
                <a:sym typeface="Arial" panose="020B0604020202020204" pitchFamily="34" charset="0"/>
              </a:rPr>
              <a:t>制造业规模大</a:t>
            </a:r>
            <a:endParaRPr lang="zh-CN" altLang="en-US" sz="2400" b="1" dirty="0">
              <a:ea typeface="微软雅黑" panose="020B0503020204020204" pitchFamily="34" charset="-122"/>
            </a:endParaRPr>
          </a:p>
        </p:txBody>
      </p:sp>
      <p:sp>
        <p:nvSpPr>
          <p:cNvPr id="28675" name="内容占位符 2"/>
          <p:cNvSpPr txBox="1"/>
          <p:nvPr/>
        </p:nvSpPr>
        <p:spPr>
          <a:xfrm>
            <a:off x="179388" y="981075"/>
            <a:ext cx="8713787" cy="5472113"/>
          </a:xfrm>
          <a:prstGeom prst="rect">
            <a:avLst/>
          </a:prstGeom>
          <a:noFill/>
          <a:ln w="9525">
            <a:noFill/>
          </a:ln>
        </p:spPr>
        <p:txBody>
          <a:bodyPr/>
          <a:lstStyle/>
          <a:p>
            <a:pPr marL="342900" lvl="0" indent="-342900" eaLnBrk="1" hangingPunct="1">
              <a:lnSpc>
                <a:spcPct val="125000"/>
              </a:lnSpc>
              <a:spcBef>
                <a:spcPct val="40000"/>
              </a:spcBef>
              <a:buClr>
                <a:schemeClr val="accent1"/>
              </a:buClr>
              <a:buSzPct val="80000"/>
              <a:buFont typeface="Wingdings" panose="05000000000000000000" pitchFamily="2" charset="2"/>
            </a:pPr>
            <a:r>
              <a:rPr lang="en-US" altLang="zh-CN" sz="1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--2015</a:t>
            </a:r>
            <a:r>
              <a:rPr lang="zh-CN" altLang="en-US" sz="2400" dirty="0">
                <a:latin typeface="微软雅黑" panose="020B0503020204020204" pitchFamily="34" charset="-122"/>
                <a:ea typeface="微软雅黑" panose="020B0503020204020204" pitchFamily="34" charset="-122"/>
              </a:rPr>
              <a:t>年，中国制造业中每万员工业机器人拥有量仅为</a:t>
            </a:r>
            <a:r>
              <a:rPr lang="en-US" altLang="zh-CN" sz="2400" dirty="0">
                <a:latin typeface="微软雅黑" panose="020B0503020204020204" pitchFamily="34" charset="-122"/>
                <a:ea typeface="微软雅黑" panose="020B0503020204020204" pitchFamily="34" charset="-122"/>
              </a:rPr>
              <a:t>49</a:t>
            </a:r>
            <a:r>
              <a:rPr lang="zh-CN" altLang="en-US" sz="2400" dirty="0">
                <a:latin typeface="微软雅黑" panose="020B0503020204020204" pitchFamily="34" charset="-122"/>
                <a:ea typeface="微软雅黑" panose="020B0503020204020204" pitchFamily="34" charset="-122"/>
              </a:rPr>
              <a:t>台，低于世界平均的每万员工</a:t>
            </a:r>
            <a:r>
              <a:rPr lang="en-US" altLang="zh-CN" sz="2400" dirty="0">
                <a:latin typeface="微软雅黑" panose="020B0503020204020204" pitchFamily="34" charset="-122"/>
                <a:ea typeface="微软雅黑" panose="020B0503020204020204" pitchFamily="34" charset="-122"/>
              </a:rPr>
              <a:t>69</a:t>
            </a:r>
            <a:r>
              <a:rPr lang="zh-CN" altLang="en-US" sz="2400" dirty="0">
                <a:latin typeface="微软雅黑" panose="020B0503020204020204" pitchFamily="34" charset="-122"/>
                <a:ea typeface="微软雅黑" panose="020B0503020204020204" pitchFamily="34" charset="-122"/>
              </a:rPr>
              <a:t>台。与德、日、韩等国相比，国内机器人密度差距更大。</a:t>
            </a:r>
            <a:endParaRPr lang="zh-CN" altLang="en-US" sz="2400" dirty="0">
              <a:latin typeface="微软雅黑" panose="020B0503020204020204" pitchFamily="34" charset="-122"/>
              <a:ea typeface="微软雅黑" panose="020B0503020204020204" pitchFamily="34" charset="-122"/>
            </a:endParaRPr>
          </a:p>
          <a:p>
            <a:pPr marL="342900" lvl="0" indent="-342900" eaLnBrk="1" hangingPunct="1">
              <a:lnSpc>
                <a:spcPct val="125000"/>
              </a:lnSpc>
              <a:spcBef>
                <a:spcPct val="40000"/>
              </a:spcBef>
              <a:buClr>
                <a:schemeClr val="accent1"/>
              </a:buClr>
              <a:buSzPct val="80000"/>
              <a:buFont typeface="Wingdings" panose="05000000000000000000" pitchFamily="2" charset="2"/>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制造业机器人密度更低。</a:t>
            </a:r>
            <a:r>
              <a:rPr lang="en-US" altLang="x-none" sz="2400" dirty="0">
                <a:latin typeface="微软雅黑" panose="020B0503020204020204" pitchFamily="34" charset="-122"/>
                <a:ea typeface="微软雅黑" panose="020B0503020204020204" pitchFamily="34" charset="-122"/>
              </a:rPr>
              <a:t>根据国际机器人联合会估算，</a:t>
            </a:r>
            <a:r>
              <a:rPr lang="en-US" altLang="zh-CN" sz="2400" dirty="0">
                <a:latin typeface="微软雅黑" panose="020B0503020204020204" pitchFamily="34" charset="-122"/>
                <a:ea typeface="微软雅黑" panose="020B0503020204020204" pitchFamily="34" charset="-122"/>
              </a:rPr>
              <a:t>2012</a:t>
            </a:r>
            <a:r>
              <a:rPr lang="en-US" altLang="x-none" sz="2400" dirty="0">
                <a:latin typeface="微软雅黑" panose="020B0503020204020204" pitchFamily="34" charset="-122"/>
                <a:ea typeface="微软雅黑" panose="020B0503020204020204" pitchFamily="34" charset="-122"/>
              </a:rPr>
              <a:t>年我国汽车工业每万名工人拥有机器人台数约为</a:t>
            </a:r>
            <a:r>
              <a:rPr lang="en-US" altLang="zh-CN" sz="2400" dirty="0">
                <a:latin typeface="微软雅黑" panose="020B0503020204020204" pitchFamily="34" charset="-122"/>
                <a:ea typeface="微软雅黑" panose="020B0503020204020204" pitchFamily="34" charset="-122"/>
              </a:rPr>
              <a:t>213</a:t>
            </a:r>
            <a:r>
              <a:rPr lang="en-US" altLang="x-none" sz="2400" dirty="0">
                <a:latin typeface="微软雅黑" panose="020B0503020204020204" pitchFamily="34" charset="-122"/>
                <a:ea typeface="微软雅黑" panose="020B0503020204020204" pitchFamily="34" charset="-122"/>
              </a:rPr>
              <a:t>台，</a:t>
            </a:r>
            <a:r>
              <a:rPr lang="zh-CN" altLang="en-US" sz="2400" dirty="0">
                <a:latin typeface="微软雅黑" panose="020B0503020204020204" pitchFamily="34" charset="-122"/>
                <a:ea typeface="微软雅黑" panose="020B0503020204020204" pitchFamily="34" charset="-122"/>
              </a:rPr>
              <a:t>超过我国当时制造业平均水平的</a:t>
            </a:r>
            <a:r>
              <a:rPr lang="en-US" altLang="zh-CN" sz="2400" dirty="0">
                <a:latin typeface="微软雅黑" panose="020B0503020204020204" pitchFamily="34" charset="-122"/>
                <a:ea typeface="微软雅黑" panose="020B0503020204020204" pitchFamily="34" charset="-122"/>
              </a:rPr>
              <a:t>10</a:t>
            </a:r>
            <a:r>
              <a:rPr lang="en-US" altLang="x-none" sz="2400" dirty="0">
                <a:latin typeface="微软雅黑" panose="020B0503020204020204" pitchFamily="34" charset="-122"/>
                <a:ea typeface="微软雅黑" panose="020B0503020204020204" pitchFamily="34" charset="-122"/>
              </a:rPr>
              <a:t>多倍。除汽车行业外的其他工业每万名工人拥有机器人台数仅为</a:t>
            </a:r>
            <a:r>
              <a:rPr lang="en-US" altLang="zh-CN" sz="2400" dirty="0">
                <a:latin typeface="微软雅黑" panose="020B0503020204020204" pitchFamily="34" charset="-122"/>
                <a:ea typeface="微软雅黑" panose="020B0503020204020204" pitchFamily="34" charset="-122"/>
              </a:rPr>
              <a:t>11</a:t>
            </a:r>
            <a:r>
              <a:rPr lang="en-US" altLang="x-none" sz="2400" dirty="0">
                <a:latin typeface="微软雅黑" panose="020B0503020204020204" pitchFamily="34" charset="-122"/>
                <a:ea typeface="微软雅黑" panose="020B0503020204020204" pitchFamily="34" charset="-122"/>
              </a:rPr>
              <a:t>台。</a:t>
            </a:r>
            <a:endParaRPr lang="en-US" altLang="x-none" sz="2400" dirty="0">
              <a:latin typeface="微软雅黑" panose="020B0503020204020204" pitchFamily="34" charset="-122"/>
              <a:ea typeface="微软雅黑" panose="020B0503020204020204" pitchFamily="34" charset="-122"/>
            </a:endParaRPr>
          </a:p>
          <a:p>
            <a:pPr marL="342900" lvl="0" indent="-342900" eaLnBrk="1" hangingPunct="1">
              <a:lnSpc>
                <a:spcPct val="125000"/>
              </a:lnSpc>
              <a:spcBef>
                <a:spcPct val="40000"/>
              </a:spcBef>
              <a:buClr>
                <a:schemeClr val="accent1"/>
              </a:buClr>
              <a:buSzPct val="80000"/>
              <a:buFont typeface="Wingdings" panose="05000000000000000000" pitchFamily="2" charset="2"/>
            </a:pP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我国制造业规模大</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目前约</a:t>
            </a:r>
            <a:r>
              <a:rPr lang="en-US" altLang="zh-CN" sz="2400" dirty="0">
                <a:latin typeface="微软雅黑" panose="020B0503020204020204" pitchFamily="34" charset="-122"/>
                <a:ea typeface="微软雅黑" panose="020B0503020204020204" pitchFamily="34" charset="-122"/>
              </a:rPr>
              <a:t>110</a:t>
            </a:r>
            <a:r>
              <a:rPr lang="zh-CN" altLang="en-US" sz="2400" dirty="0">
                <a:latin typeface="微软雅黑" panose="020B0503020204020204" pitchFamily="34" charset="-122"/>
                <a:ea typeface="微软雅黑" panose="020B0503020204020204" pitchFamily="34" charset="-122"/>
              </a:rPr>
              <a:t>万亿左右）、门类齐全，机器人密度还存在较大的提升空间</a:t>
            </a:r>
            <a:r>
              <a:rPr lang="zh-CN" altLang="en-US" sz="2400" b="1" dirty="0">
                <a:latin typeface="微软雅黑" panose="020B0503020204020204" pitchFamily="34" charset="-122"/>
                <a:ea typeface="微软雅黑" panose="020B0503020204020204" pitchFamily="34" charset="-122"/>
              </a:rPr>
              <a:t>（规划目标：到</a:t>
            </a:r>
            <a:r>
              <a:rPr lang="en-US" altLang="zh-CN" sz="2400" b="1" dirty="0">
                <a:latin typeface="微软雅黑" panose="020B0503020204020204" pitchFamily="34" charset="-122"/>
                <a:ea typeface="微软雅黑" panose="020B0503020204020204" pitchFamily="34" charset="-122"/>
              </a:rPr>
              <a:t>2020</a:t>
            </a:r>
            <a:r>
              <a:rPr lang="zh-CN" altLang="en-US" sz="2400" b="1" dirty="0">
                <a:latin typeface="微软雅黑" panose="020B0503020204020204" pitchFamily="34" charset="-122"/>
                <a:ea typeface="微软雅黑" panose="020B0503020204020204" pitchFamily="34" charset="-122"/>
              </a:rPr>
              <a:t>年，密度达到</a:t>
            </a:r>
            <a:r>
              <a:rPr lang="en-US" altLang="zh-CN" sz="2400" b="1" dirty="0">
                <a:latin typeface="微软雅黑" panose="020B0503020204020204" pitchFamily="34" charset="-122"/>
                <a:ea typeface="微软雅黑" panose="020B0503020204020204" pitchFamily="34" charset="-122"/>
              </a:rPr>
              <a:t>150</a:t>
            </a:r>
            <a:r>
              <a:rPr lang="zh-CN" altLang="en-US" sz="2400" b="1" dirty="0">
                <a:latin typeface="微软雅黑" panose="020B0503020204020204" pitchFamily="34" charset="-122"/>
                <a:ea typeface="微软雅黑" panose="020B0503020204020204" pitchFamily="34" charset="-122"/>
              </a:rPr>
              <a:t>台）。</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49153"/>
          <p:cNvSpPr>
            <a:spLocks noGrp="1" noRot="1"/>
          </p:cNvSpPr>
          <p:nvPr>
            <p:ph type="title"/>
          </p:nvPr>
        </p:nvSpPr>
        <p:spPr>
          <a:xfrm>
            <a:off x="298450" y="228600"/>
            <a:ext cx="8540750" cy="392113"/>
          </a:xfrm>
        </p:spPr>
        <p:txBody>
          <a:bodyPr vert="horz" wrap="square" lIns="91440" tIns="45720" rIns="91440" bIns="45720" anchor="ctr"/>
          <a:lstStyle/>
          <a:p>
            <a:r>
              <a:rPr lang="en-US" altLang="zh-CN" sz="2400" b="1" dirty="0">
                <a:ea typeface="微软雅黑" panose="020B0503020204020204" pitchFamily="34" charset="-122"/>
              </a:rPr>
              <a:t>2015</a:t>
            </a:r>
            <a:r>
              <a:rPr lang="zh-CN" altLang="en-US" sz="2400" b="1" dirty="0">
                <a:ea typeface="微软雅黑" panose="020B0503020204020204" pitchFamily="34" charset="-122"/>
              </a:rPr>
              <a:t>年主要发达国家及中国工业机器人密度</a:t>
            </a:r>
            <a:endParaRPr lang="zh-CN" altLang="en-US" sz="2400" b="1" dirty="0">
              <a:ea typeface="微软雅黑" panose="020B0503020204020204" pitchFamily="34" charset="-122"/>
            </a:endParaRPr>
          </a:p>
        </p:txBody>
      </p:sp>
      <p:sp>
        <p:nvSpPr>
          <p:cNvPr id="29699" name="文本框 17413"/>
          <p:cNvSpPr txBox="1"/>
          <p:nvPr/>
        </p:nvSpPr>
        <p:spPr>
          <a:xfrm>
            <a:off x="611188" y="765175"/>
            <a:ext cx="7921625" cy="708025"/>
          </a:xfrm>
          <a:prstGeom prst="rect">
            <a:avLst/>
          </a:prstGeom>
          <a:noFill/>
          <a:ln w="9525">
            <a:noFill/>
          </a:ln>
          <a:effectLst>
            <a:prstShdw prst="shdw13" dist="53882" dir="13499999">
              <a:schemeClr val="bg2">
                <a:alpha val="50000"/>
              </a:schemeClr>
            </a:prstShdw>
          </a:effectLst>
        </p:spPr>
        <p:txBody>
          <a:bodyPr>
            <a:spAutoFit/>
          </a:bodyPr>
          <a:lstStyle/>
          <a:p>
            <a:pPr lvl="0" eaLnBrk="1" hangingPunct="1"/>
            <a:r>
              <a:rPr lang="en-US" altLang="zh-CN" dirty="0">
                <a:latin typeface="Arial" panose="020B0604020202020204" pitchFamily="34" charset="0"/>
                <a:ea typeface="宋体" panose="02010600030101010101" pitchFamily="2" charset="-122"/>
              </a:rPr>
              <a:t>---</a:t>
            </a:r>
            <a:r>
              <a:rPr lang="zh-CN" altLang="en-US" sz="2000" b="1" dirty="0">
                <a:latin typeface="Arial" panose="020B0604020202020204" pitchFamily="34" charset="0"/>
                <a:ea typeface="宋体" panose="02010600030101010101" pitchFamily="2" charset="-122"/>
              </a:rPr>
              <a:t>我国机器人密度</a:t>
            </a:r>
            <a:r>
              <a:rPr lang="en-US" altLang="zh-CN" sz="2000" b="1" dirty="0">
                <a:latin typeface="Arial" panose="020B0604020202020204" pitchFamily="34" charset="0"/>
                <a:ea typeface="宋体" panose="02010600030101010101" pitchFamily="2" charset="-122"/>
              </a:rPr>
              <a:t>49</a:t>
            </a:r>
            <a:r>
              <a:rPr lang="zh-CN" altLang="en-US" sz="2000" b="1" dirty="0">
                <a:latin typeface="Arial" panose="020B0604020202020204" pitchFamily="34" charset="0"/>
                <a:ea typeface="宋体" panose="02010600030101010101" pitchFamily="2" charset="-122"/>
              </a:rPr>
              <a:t>台，国际平均水平</a:t>
            </a:r>
            <a:r>
              <a:rPr lang="en-US" altLang="zh-CN" sz="2000" b="1" dirty="0">
                <a:latin typeface="Arial" panose="020B0604020202020204" pitchFamily="34" charset="0"/>
                <a:ea typeface="宋体" panose="02010600030101010101" pitchFamily="2" charset="-122"/>
              </a:rPr>
              <a:t>69</a:t>
            </a:r>
            <a:r>
              <a:rPr lang="zh-CN" altLang="en-US" sz="2000" b="1" dirty="0">
                <a:latin typeface="Arial" panose="020B0604020202020204" pitchFamily="34" charset="0"/>
                <a:ea typeface="宋体" panose="02010600030101010101" pitchFamily="2" charset="-122"/>
              </a:rPr>
              <a:t>，低于匈牙利（</a:t>
            </a:r>
            <a:r>
              <a:rPr lang="en-US" altLang="zh-CN" sz="2000" b="1" dirty="0">
                <a:latin typeface="Arial" panose="020B0604020202020204" pitchFamily="34" charset="0"/>
                <a:ea typeface="宋体" panose="02010600030101010101" pitchFamily="2" charset="-122"/>
              </a:rPr>
              <a:t>57</a:t>
            </a:r>
            <a:r>
              <a:rPr lang="zh-CN" altLang="en-US" sz="2000" b="1" dirty="0">
                <a:latin typeface="Arial" panose="020B0604020202020204" pitchFamily="34" charset="0"/>
                <a:ea typeface="宋体" panose="02010600030101010101" pitchFamily="2" charset="-122"/>
              </a:rPr>
              <a:t>台）、甚至泰国（</a:t>
            </a:r>
            <a:r>
              <a:rPr lang="en-US" altLang="zh-CN" sz="2000" b="1" dirty="0">
                <a:latin typeface="Arial" panose="020B0604020202020204" pitchFamily="34" charset="0"/>
                <a:ea typeface="宋体" panose="02010600030101010101" pitchFamily="2" charset="-122"/>
              </a:rPr>
              <a:t>52</a:t>
            </a:r>
            <a:r>
              <a:rPr lang="zh-CN" altLang="en-US" sz="2000" b="1" dirty="0">
                <a:latin typeface="Arial" panose="020B0604020202020204" pitchFamily="34" charset="0"/>
                <a:ea typeface="宋体" panose="02010600030101010101" pitchFamily="2" charset="-122"/>
              </a:rPr>
              <a:t>台）</a:t>
            </a:r>
            <a:endParaRPr lang="zh-CN" altLang="en-US" sz="2000" b="1" dirty="0">
              <a:latin typeface="Arial" panose="020B0604020202020204" pitchFamily="34" charset="0"/>
              <a:ea typeface="宋体" panose="02010600030101010101" pitchFamily="2" charset="-122"/>
            </a:endParaRPr>
          </a:p>
        </p:txBody>
      </p:sp>
      <p:sp>
        <p:nvSpPr>
          <p:cNvPr id="29700" name="文本框 17415"/>
          <p:cNvSpPr txBox="1"/>
          <p:nvPr/>
        </p:nvSpPr>
        <p:spPr>
          <a:xfrm>
            <a:off x="4932363" y="6021388"/>
            <a:ext cx="4032250" cy="304800"/>
          </a:xfrm>
          <a:prstGeom prst="rect">
            <a:avLst/>
          </a:prstGeom>
          <a:noFill/>
          <a:ln w="9525">
            <a:noFill/>
          </a:ln>
          <a:effectLst>
            <a:prstShdw prst="shdw13" dist="53882" dir="13499999">
              <a:schemeClr val="bg2">
                <a:alpha val="50000"/>
              </a:schemeClr>
            </a:prstShdw>
          </a:effectLst>
        </p:spPr>
        <p:txBody>
          <a:bodyPr>
            <a:spAutoFit/>
          </a:bodyPr>
          <a:lstStyle/>
          <a:p>
            <a:pPr lvl="0" eaLnBrk="1" hangingPunct="1">
              <a:spcBef>
                <a:spcPct val="50000"/>
              </a:spcBef>
            </a:pPr>
            <a:r>
              <a:rPr lang="zh-CN" altLang="en-US" sz="1400" dirty="0">
                <a:latin typeface="Arial" panose="020B0604020202020204" pitchFamily="34" charset="0"/>
                <a:ea typeface="宋体" panose="02010600030101010101" pitchFamily="2" charset="-122"/>
              </a:rPr>
              <a:t>               </a:t>
            </a:r>
            <a:r>
              <a:rPr lang="zh-CN" altLang="en-US" sz="1400" b="1" dirty="0">
                <a:latin typeface="Arial" panose="020B0604020202020204" pitchFamily="34" charset="0"/>
                <a:ea typeface="宋体" panose="02010600030101010101" pitchFamily="2" charset="-122"/>
              </a:rPr>
              <a:t>数据来源：国际机器人联合会（</a:t>
            </a:r>
            <a:r>
              <a:rPr lang="en-US" altLang="zh-CN" sz="1400" b="1" dirty="0">
                <a:latin typeface="Arial" panose="020B0604020202020204" pitchFamily="34" charset="0"/>
                <a:ea typeface="宋体" panose="02010600030101010101" pitchFamily="2" charset="-122"/>
              </a:rPr>
              <a:t>IFR</a:t>
            </a:r>
            <a:r>
              <a:rPr lang="zh-CN" altLang="en-US" sz="1400" dirty="0">
                <a:latin typeface="Arial" panose="020B0604020202020204" pitchFamily="34" charset="0"/>
                <a:ea typeface="宋体" panose="02010600030101010101" pitchFamily="2" charset="-122"/>
              </a:rPr>
              <a:t>）</a:t>
            </a:r>
            <a:endParaRPr lang="zh-CN" altLang="en-US" sz="1400" dirty="0">
              <a:latin typeface="Arial" panose="020B0604020202020204" pitchFamily="34" charset="0"/>
              <a:ea typeface="宋体" panose="02010600030101010101" pitchFamily="2" charset="-122"/>
            </a:endParaRPr>
          </a:p>
        </p:txBody>
      </p:sp>
      <p:graphicFrame>
        <p:nvGraphicFramePr>
          <p:cNvPr id="29701" name="图表 7"/>
          <p:cNvGraphicFramePr/>
          <p:nvPr/>
        </p:nvGraphicFramePr>
        <p:xfrm>
          <a:off x="857250" y="1785938"/>
          <a:ext cx="7929563" cy="3822700"/>
        </p:xfrm>
        <a:graphic>
          <a:graphicData uri="http://schemas.openxmlformats.org/presentationml/2006/ole">
            <mc:AlternateContent xmlns:mc="http://schemas.openxmlformats.org/markup-compatibility/2006">
              <mc:Choice xmlns:v="urn:schemas-microsoft-com:vml" Requires="v">
                <p:oleObj spid="_x0000_s8209" name="" r:id="rId1" imgW="7924800" imgH="3822065" progId="Excel.Chart.8">
                  <p:embed/>
                </p:oleObj>
              </mc:Choice>
              <mc:Fallback>
                <p:oleObj name="" r:id="rId1" imgW="7924800" imgH="3822065" progId="Excel.Chart.8">
                  <p:embed/>
                  <p:pic>
                    <p:nvPicPr>
                      <p:cNvPr id="0" name="图片 3077"/>
                      <p:cNvPicPr/>
                      <p:nvPr/>
                    </p:nvPicPr>
                    <p:blipFill>
                      <a:blip r:embed="rId2"/>
                      <a:stretch>
                        <a:fillRect/>
                      </a:stretch>
                    </p:blipFill>
                    <p:spPr>
                      <a:xfrm>
                        <a:off x="857250" y="1785938"/>
                        <a:ext cx="7929563" cy="382270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Rot="1"/>
          </p:cNvSpPr>
          <p:nvPr>
            <p:ph type="body"/>
          </p:nvPr>
        </p:nvSpPr>
        <p:spPr>
          <a:xfrm>
            <a:off x="468313" y="1052513"/>
            <a:ext cx="8229600" cy="5256212"/>
          </a:xfrm>
        </p:spPr>
        <p:txBody>
          <a:bodyPr vert="horz" wrap="square" lIns="91440" tIns="45720" rIns="91440" bIns="45720" anchor="t"/>
          <a:lstStyle/>
          <a:p>
            <a:pPr lvl="0" eaLnBrk="1" hangingPunct="1">
              <a:lnSpc>
                <a:spcPct val="110000"/>
              </a:lnSpc>
              <a:buNone/>
            </a:pPr>
            <a:r>
              <a:rPr lang="en-US" altLang="zh-CN" sz="2400" dirty="0">
                <a:latin typeface="微软雅黑" panose="020B0503020204020204" pitchFamily="34" charset="-122"/>
                <a:ea typeface="微软雅黑" panose="020B0503020204020204" pitchFamily="34" charset="-122"/>
              </a:rPr>
              <a:t>--</a:t>
            </a:r>
            <a:r>
              <a:rPr lang="en-US" altLang="x-none" sz="2400" dirty="0">
                <a:latin typeface="微软雅黑" panose="020B0503020204020204" pitchFamily="34" charset="-122"/>
                <a:ea typeface="微软雅黑" panose="020B0503020204020204" pitchFamily="34" charset="-122"/>
              </a:rPr>
              <a:t>劳动力成本持续攀升、劳动力短缺</a:t>
            </a:r>
            <a:endParaRPr lang="en-US" altLang="x-none" sz="2400" dirty="0">
              <a:latin typeface="微软雅黑" panose="020B0503020204020204" pitchFamily="34" charset="-122"/>
              <a:ea typeface="微软雅黑" panose="020B0503020204020204" pitchFamily="34" charset="-122"/>
            </a:endParaRPr>
          </a:p>
          <a:p>
            <a:pPr lvl="0" eaLnBrk="1" hangingPunct="1">
              <a:lnSpc>
                <a:spcPct val="110000"/>
              </a:lnSpc>
              <a:buNone/>
            </a:pPr>
            <a:endParaRPr lang="en-US" altLang="zh-CN" sz="2400" dirty="0">
              <a:latin typeface="微软雅黑" panose="020B0503020204020204" pitchFamily="34" charset="-122"/>
              <a:ea typeface="微软雅黑" panose="020B0503020204020204" pitchFamily="34" charset="-122"/>
            </a:endParaRPr>
          </a:p>
          <a:p>
            <a:pPr lvl="0" eaLnBrk="1" hangingPunct="1">
              <a:lnSpc>
                <a:spcPct val="110000"/>
              </a:lnSpc>
              <a:buNone/>
            </a:pPr>
            <a:r>
              <a:rPr lang="en-US" altLang="zh-CN" sz="2400" dirty="0">
                <a:latin typeface="微软雅黑" panose="020B0503020204020204" pitchFamily="34" charset="-122"/>
                <a:ea typeface="微软雅黑" panose="020B0503020204020204" pitchFamily="34" charset="-122"/>
              </a:rPr>
              <a:t>--</a:t>
            </a:r>
            <a:r>
              <a:rPr lang="en-US" altLang="x-none" sz="2400" dirty="0">
                <a:latin typeface="微软雅黑" panose="020B0503020204020204" pitchFamily="34" charset="-122"/>
                <a:ea typeface="微软雅黑" panose="020B0503020204020204" pitchFamily="34" charset="-122"/>
              </a:rPr>
              <a:t>发展质量和效率亟待提高</a:t>
            </a:r>
            <a:r>
              <a:rPr lang="zh-CN" altLang="en-US" sz="2400" dirty="0">
                <a:latin typeface="微软雅黑" panose="020B0503020204020204" pitchFamily="34" charset="-122"/>
                <a:ea typeface="微软雅黑" panose="020B0503020204020204" pitchFamily="34" charset="-122"/>
              </a:rPr>
              <a:t>，制造业转型升级倒逼</a:t>
            </a:r>
            <a:endParaRPr lang="zh-CN" altLang="en-US" sz="2400" dirty="0">
              <a:latin typeface="微软雅黑" panose="020B0503020204020204" pitchFamily="34" charset="-122"/>
              <a:ea typeface="微软雅黑" panose="020B0503020204020204" pitchFamily="34" charset="-122"/>
            </a:endParaRPr>
          </a:p>
          <a:p>
            <a:pPr lvl="0" eaLnBrk="1" hangingPunct="1">
              <a:lnSpc>
                <a:spcPct val="110000"/>
              </a:lnSpc>
              <a:buNone/>
            </a:pPr>
            <a:endParaRPr lang="en-US" altLang="x-none" sz="2400" dirty="0">
              <a:latin typeface="微软雅黑" panose="020B0503020204020204" pitchFamily="34" charset="-122"/>
              <a:ea typeface="微软雅黑" panose="020B0503020204020204" pitchFamily="34" charset="-122"/>
            </a:endParaRPr>
          </a:p>
          <a:p>
            <a:pPr lvl="0" eaLnBrk="1" hangingPunct="1">
              <a:lnSpc>
                <a:spcPct val="110000"/>
              </a:lnSpc>
              <a:buNone/>
            </a:pPr>
            <a:r>
              <a:rPr lang="en-US" altLang="zh-CN" sz="2400" dirty="0">
                <a:latin typeface="微软雅黑" panose="020B0503020204020204" pitchFamily="34" charset="-122"/>
                <a:ea typeface="微软雅黑" panose="020B0503020204020204" pitchFamily="34" charset="-122"/>
              </a:rPr>
              <a:t>--</a:t>
            </a:r>
            <a:r>
              <a:rPr lang="en-US" altLang="x-none" sz="2400" dirty="0">
                <a:latin typeface="微软雅黑" panose="020B0503020204020204" pitchFamily="34" charset="-122"/>
                <a:ea typeface="微软雅黑" panose="020B0503020204020204" pitchFamily="34" charset="-122"/>
              </a:rPr>
              <a:t>工业基础有了长足进步</a:t>
            </a:r>
            <a:r>
              <a:rPr lang="zh-CN" altLang="en-US" sz="2400" dirty="0">
                <a:latin typeface="微软雅黑" panose="020B0503020204020204" pitchFamily="34" charset="-122"/>
                <a:ea typeface="微软雅黑" panose="020B0503020204020204" pitchFamily="34" charset="-122"/>
              </a:rPr>
              <a:t>，具备了机器人应用技术条件</a:t>
            </a:r>
            <a:endParaRPr lang="en-US" altLang="x-none" sz="2400" dirty="0">
              <a:latin typeface="微软雅黑" panose="020B0503020204020204" pitchFamily="34" charset="-122"/>
              <a:ea typeface="微软雅黑" panose="020B0503020204020204" pitchFamily="34" charset="-122"/>
            </a:endParaRPr>
          </a:p>
          <a:p>
            <a:pPr lvl="0" eaLnBrk="1" hangingPunct="1">
              <a:lnSpc>
                <a:spcPct val="110000"/>
              </a:lnSpc>
              <a:buNone/>
            </a:pPr>
            <a:endParaRPr lang="zh-CN" altLang="en-US" sz="2400" dirty="0">
              <a:latin typeface="微软雅黑" panose="020B0503020204020204" pitchFamily="34" charset="-122"/>
              <a:ea typeface="微软雅黑" panose="020B0503020204020204" pitchFamily="34" charset="-122"/>
            </a:endParaRPr>
          </a:p>
          <a:p>
            <a:pPr lvl="0" eaLnBrk="1" hangingPunct="1">
              <a:lnSpc>
                <a:spcPct val="110000"/>
              </a:lnSpc>
              <a:buNone/>
            </a:pP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我国规模大、门类齐全的制造业</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全球最大市场</a:t>
            </a:r>
            <a:endParaRPr lang="zh-CN" altLang="en-US" sz="2400" dirty="0">
              <a:latin typeface="微软雅黑" panose="020B0503020204020204" pitchFamily="34" charset="-122"/>
              <a:ea typeface="微软雅黑" panose="020B0503020204020204" pitchFamily="34" charset="-122"/>
            </a:endParaRPr>
          </a:p>
          <a:p>
            <a:pPr lvl="0" eaLnBrk="1" hangingPunct="1">
              <a:lnSpc>
                <a:spcPct val="110000"/>
              </a:lnSpc>
              <a:buNone/>
            </a:pPr>
            <a:endParaRPr lang="en-US" altLang="zh-CN" sz="2400" dirty="0">
              <a:latin typeface="微软雅黑" panose="020B0503020204020204" pitchFamily="34" charset="-122"/>
              <a:ea typeface="微软雅黑" panose="020B0503020204020204" pitchFamily="34" charset="-122"/>
            </a:endParaRPr>
          </a:p>
          <a:p>
            <a:pPr lvl="0" eaLnBrk="1" hangingPunct="1">
              <a:lnSpc>
                <a:spcPct val="110000"/>
              </a:lnSpc>
              <a:buNone/>
            </a:pP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应对新一轮科技革命和产业变革的挑战，提高国际竞争力</a:t>
            </a:r>
            <a:endParaRPr lang="zh-CN" altLang="en-US" sz="2400" dirty="0">
              <a:latin typeface="微软雅黑" panose="020B0503020204020204" pitchFamily="34" charset="-122"/>
              <a:ea typeface="微软雅黑" panose="020B0503020204020204" pitchFamily="34" charset="-122"/>
            </a:endParaRPr>
          </a:p>
        </p:txBody>
      </p:sp>
      <p:sp>
        <p:nvSpPr>
          <p:cNvPr id="31747" name="标题 1"/>
          <p:cNvSpPr/>
          <p:nvPr/>
        </p:nvSpPr>
        <p:spPr>
          <a:xfrm>
            <a:off x="323850" y="188913"/>
            <a:ext cx="8540750" cy="647700"/>
          </a:xfrm>
          <a:prstGeom prst="rect">
            <a:avLst/>
          </a:prstGeom>
          <a:noFill/>
          <a:ln w="9525">
            <a:noFill/>
          </a:ln>
        </p:spPr>
        <p:txBody>
          <a:bodyPr anchor="ctr"/>
          <a:lstStyle/>
          <a:p>
            <a:pPr lvl="0" eaLnBrk="1" hangingPunct="1"/>
            <a:r>
              <a:rPr lang="zh-CN" altLang="en-US" sz="2800" b="1" dirty="0">
                <a:solidFill>
                  <a:schemeClr val="tx2"/>
                </a:solidFill>
                <a:latin typeface="Garamond" panose="02020404030301010803" pitchFamily="18" charset="0"/>
                <a:ea typeface="微软雅黑" panose="020B0503020204020204" pitchFamily="34" charset="-122"/>
              </a:rPr>
              <a:t>我国机器人市场潜力大</a:t>
            </a:r>
            <a:r>
              <a:rPr lang="en-US" altLang="zh-CN" sz="2800" b="1" dirty="0">
                <a:solidFill>
                  <a:schemeClr val="tx2"/>
                </a:solidFill>
                <a:latin typeface="Arial" panose="020B0604020202020204" pitchFamily="34" charset="0"/>
                <a:ea typeface="微软雅黑" panose="020B0503020204020204" pitchFamily="34" charset="-122"/>
              </a:rPr>
              <a:t>---</a:t>
            </a:r>
            <a:r>
              <a:rPr lang="zh-CN" altLang="en-US" sz="2800" b="1" dirty="0">
                <a:solidFill>
                  <a:schemeClr val="tx2"/>
                </a:solidFill>
                <a:latin typeface="Garamond" panose="02020404030301010803" pitchFamily="18" charset="0"/>
                <a:ea typeface="微软雅黑" panose="020B0503020204020204" pitchFamily="34" charset="-122"/>
              </a:rPr>
              <a:t>工业机器人市场需求旺盛</a:t>
            </a:r>
            <a:endParaRPr lang="zh-CN" altLang="en-US" sz="2800" b="1" dirty="0">
              <a:solidFill>
                <a:schemeClr val="tx2"/>
              </a:solidFill>
              <a:latin typeface="Garamond" panose="02020404030301010803" pitchFamily="18"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noRot="1"/>
          </p:cNvSpPr>
          <p:nvPr>
            <p:ph type="title"/>
          </p:nvPr>
        </p:nvSpPr>
        <p:spPr>
          <a:xfrm>
            <a:off x="34925" y="188913"/>
            <a:ext cx="9144000" cy="608012"/>
          </a:xfrm>
        </p:spPr>
        <p:txBody>
          <a:bodyPr vert="horz" wrap="square" lIns="91440" tIns="45720" rIns="91440" bIns="45720" anchor="b"/>
          <a:lstStyle/>
          <a:p>
            <a:pPr lvl="0" algn="l"/>
            <a:r>
              <a:rPr lang="zh-CN" altLang="en-US" sz="2800" b="1" dirty="0">
                <a:ea typeface="微软雅黑" panose="020B0503020204020204" pitchFamily="34" charset="-122"/>
              </a:rPr>
              <a:t>我国机器人市场潜力大</a:t>
            </a:r>
            <a:r>
              <a:rPr lang="en-US" altLang="zh-CN" sz="2800" b="1" dirty="0">
                <a:ea typeface="微软雅黑" panose="020B0503020204020204" pitchFamily="34" charset="-122"/>
              </a:rPr>
              <a:t>--</a:t>
            </a:r>
            <a:r>
              <a:rPr lang="zh-CN" altLang="en-US" sz="2800" b="1" dirty="0">
                <a:ea typeface="微软雅黑" panose="020B0503020204020204" pitchFamily="34" charset="-122"/>
              </a:rPr>
              <a:t>服务机器人需求将快速增长</a:t>
            </a:r>
            <a:endParaRPr lang="zh-CN" altLang="en-US" sz="2800" b="1" dirty="0">
              <a:ea typeface="微软雅黑" panose="020B0503020204020204" pitchFamily="34" charset="-122"/>
            </a:endParaRPr>
          </a:p>
        </p:txBody>
      </p:sp>
      <p:sp>
        <p:nvSpPr>
          <p:cNvPr id="32771" name="内容占位符 2"/>
          <p:cNvSpPr txBox="1"/>
          <p:nvPr/>
        </p:nvSpPr>
        <p:spPr>
          <a:xfrm>
            <a:off x="179388" y="836613"/>
            <a:ext cx="4321175" cy="5784850"/>
          </a:xfrm>
          <a:prstGeom prst="rect">
            <a:avLst/>
          </a:prstGeom>
          <a:noFill/>
          <a:ln w="9525">
            <a:noFill/>
          </a:ln>
        </p:spPr>
        <p:txBody>
          <a:bodyPr/>
          <a:lstStyle/>
          <a:p>
            <a:pPr marL="342900" lvl="0" indent="-342900" eaLnBrk="1" hangingPunct="1">
              <a:lnSpc>
                <a:spcPct val="125000"/>
              </a:lnSpc>
              <a:spcBef>
                <a:spcPct val="40000"/>
              </a:spcBef>
              <a:buClr>
                <a:schemeClr val="accent1"/>
              </a:buClr>
              <a:buSzPct val="80000"/>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服务机器人在需求增长、消费水平提升双重因素驱动下，增速将超过工业机器人，成为拉动机器人行业增长的新动力。</a:t>
            </a:r>
            <a:endParaRPr lang="zh-CN" altLang="en-US" sz="1600" dirty="0">
              <a:latin typeface="微软雅黑" panose="020B0503020204020204" pitchFamily="34" charset="-122"/>
              <a:ea typeface="微软雅黑" panose="020B0503020204020204" pitchFamily="34" charset="-122"/>
            </a:endParaRPr>
          </a:p>
          <a:p>
            <a:pPr marL="342900" lvl="0" indent="-342900" eaLnBrk="1" hangingPunct="1">
              <a:lnSpc>
                <a:spcPct val="125000"/>
              </a:lnSpc>
              <a:spcBef>
                <a:spcPct val="40000"/>
              </a:spcBef>
              <a:buClr>
                <a:schemeClr val="accent1"/>
              </a:buClr>
              <a:buSzPct val="80000"/>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我国人口老龄化提前到来，国家统计局最新数据显示，</a:t>
            </a:r>
            <a:r>
              <a:rPr lang="en-US" altLang="zh-CN" sz="1600" dirty="0">
                <a:latin typeface="微软雅黑" panose="020B0503020204020204" pitchFamily="34" charset="-122"/>
                <a:ea typeface="微软雅黑" panose="020B0503020204020204" pitchFamily="34" charset="-122"/>
              </a:rPr>
              <a:t>2015</a:t>
            </a:r>
            <a:r>
              <a:rPr lang="zh-CN" altLang="en-US" sz="1600" dirty="0">
                <a:latin typeface="微软雅黑" panose="020B0503020204020204" pitchFamily="34" charset="-122"/>
                <a:ea typeface="微软雅黑" panose="020B0503020204020204" pitchFamily="34" charset="-122"/>
              </a:rPr>
              <a:t>年，我国60岁以上老年人口已经达到近2.</a:t>
            </a:r>
            <a:r>
              <a:rPr lang="en-US" altLang="zh-CN" sz="1600" dirty="0">
                <a:latin typeface="微软雅黑" panose="020B0503020204020204" pitchFamily="34" charset="-122"/>
                <a:ea typeface="微软雅黑" panose="020B0503020204020204" pitchFamily="34" charset="-122"/>
              </a:rPr>
              <a:t>22</a:t>
            </a:r>
            <a:r>
              <a:rPr lang="zh-CN" altLang="en-US" sz="1600" dirty="0">
                <a:latin typeface="微软雅黑" panose="020B0503020204020204" pitchFamily="34" charset="-122"/>
                <a:ea typeface="微软雅黑" panose="020B0503020204020204" pitchFamily="34" charset="-122"/>
              </a:rPr>
              <a:t>亿，占总人口的1</a:t>
            </a:r>
            <a:r>
              <a:rPr lang="en-US" altLang="zh-CN" sz="1600" dirty="0">
                <a:latin typeface="微软雅黑" panose="020B0503020204020204" pitchFamily="34" charset="-122"/>
                <a:ea typeface="微软雅黑" panose="020B0503020204020204" pitchFamily="34" charset="-122"/>
              </a:rPr>
              <a:t>6.15%</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65</a:t>
            </a:r>
            <a:r>
              <a:rPr lang="zh-CN" altLang="en-US" sz="1600" dirty="0">
                <a:latin typeface="微软雅黑" panose="020B0503020204020204" pitchFamily="34" charset="-122"/>
                <a:ea typeface="微软雅黑" panose="020B0503020204020204" pitchFamily="34" charset="-122"/>
              </a:rPr>
              <a:t>岁以上人口达到近</a:t>
            </a:r>
            <a:r>
              <a:rPr lang="en-US" altLang="zh-CN" sz="1600" dirty="0">
                <a:latin typeface="微软雅黑" panose="020B0503020204020204" pitchFamily="34" charset="-122"/>
                <a:ea typeface="微软雅黑" panose="020B0503020204020204" pitchFamily="34" charset="-122"/>
              </a:rPr>
              <a:t>1.44</a:t>
            </a:r>
            <a:r>
              <a:rPr lang="zh-CN" altLang="en-US" sz="1600" dirty="0">
                <a:latin typeface="微软雅黑" panose="020B0503020204020204" pitchFamily="34" charset="-122"/>
                <a:ea typeface="微软雅黑" panose="020B0503020204020204" pitchFamily="34" charset="-122"/>
              </a:rPr>
              <a:t>亿，占人口总数的</a:t>
            </a:r>
            <a:r>
              <a:rPr lang="en-US" altLang="zh-CN" sz="1600" dirty="0">
                <a:latin typeface="微软雅黑" panose="020B0503020204020204" pitchFamily="34" charset="-122"/>
                <a:ea typeface="微软雅黑" panose="020B0503020204020204" pitchFamily="34" charset="-122"/>
              </a:rPr>
              <a:t>10.47%</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2001</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7.1%</a:t>
            </a:r>
            <a:r>
              <a:rPr lang="zh-CN" altLang="en-US" sz="1600" dirty="0">
                <a:latin typeface="微软雅黑" panose="020B0503020204020204" pitchFamily="34" charset="-122"/>
                <a:ea typeface="微软雅黑" panose="020B0503020204020204" pitchFamily="34" charset="-122"/>
              </a:rPr>
              <a:t>） 。</a:t>
            </a:r>
            <a:endParaRPr lang="zh-CN" altLang="en-US" sz="1600" dirty="0">
              <a:latin typeface="微软雅黑" panose="020B0503020204020204" pitchFamily="34" charset="-122"/>
              <a:ea typeface="微软雅黑" panose="020B0503020204020204" pitchFamily="34" charset="-122"/>
            </a:endParaRPr>
          </a:p>
          <a:p>
            <a:pPr marL="342900" lvl="0" indent="-342900" eaLnBrk="1" hangingPunct="1">
              <a:lnSpc>
                <a:spcPct val="125000"/>
              </a:lnSpc>
              <a:spcBef>
                <a:spcPct val="40000"/>
              </a:spcBef>
              <a:buClr>
                <a:schemeClr val="accent1"/>
              </a:buClr>
              <a:buSzPct val="80000"/>
              <a:buFont typeface="Wingdings" panose="05000000000000000000" pitchFamily="2" charset="2"/>
              <a:buChar char="n"/>
            </a:pPr>
            <a:r>
              <a:rPr lang="en-US" altLang="x-none" sz="1600" dirty="0">
                <a:latin typeface="微软雅黑" panose="020B0503020204020204" pitchFamily="34" charset="-122"/>
                <a:ea typeface="微软雅黑" panose="020B0503020204020204" pitchFamily="34" charset="-122"/>
              </a:rPr>
              <a:t>我国空巢和独居老年人近</a:t>
            </a:r>
            <a:r>
              <a:rPr lang="en-US" altLang="zh-CN" sz="1600" dirty="0">
                <a:latin typeface="微软雅黑" panose="020B0503020204020204" pitchFamily="34" charset="-122"/>
                <a:ea typeface="微软雅黑" panose="020B0503020204020204" pitchFamily="34" charset="-122"/>
              </a:rPr>
              <a:t>1</a:t>
            </a:r>
            <a:r>
              <a:rPr lang="en-US" altLang="x-none" sz="1600" dirty="0">
                <a:latin typeface="微软雅黑" panose="020B0503020204020204" pitchFamily="34" charset="-122"/>
                <a:ea typeface="微软雅黑" panose="020B0503020204020204" pitchFamily="34" charset="-122"/>
              </a:rPr>
              <a:t>亿人，</a:t>
            </a:r>
            <a:r>
              <a:rPr lang="en-US" altLang="zh-CN" sz="1600" dirty="0">
                <a:latin typeface="微软雅黑" panose="020B0503020204020204" pitchFamily="34" charset="-122"/>
                <a:ea typeface="微软雅黑" panose="020B0503020204020204" pitchFamily="34" charset="-122"/>
              </a:rPr>
              <a:t>60</a:t>
            </a:r>
            <a:r>
              <a:rPr lang="en-US" altLang="x-none" sz="1600" dirty="0">
                <a:latin typeface="微软雅黑" panose="020B0503020204020204" pitchFamily="34" charset="-122"/>
                <a:ea typeface="微软雅黑" panose="020B0503020204020204" pitchFamily="34" charset="-122"/>
              </a:rPr>
              <a:t>岁以上失能半失能老年人约</a:t>
            </a:r>
            <a:r>
              <a:rPr lang="en-US" altLang="zh-CN" sz="1600" dirty="0">
                <a:latin typeface="微软雅黑" panose="020B0503020204020204" pitchFamily="34" charset="-122"/>
                <a:ea typeface="微软雅黑" panose="020B0503020204020204" pitchFamily="34" charset="-122"/>
              </a:rPr>
              <a:t>3500</a:t>
            </a:r>
            <a:r>
              <a:rPr lang="en-US" altLang="x-none" sz="1600" dirty="0">
                <a:latin typeface="微软雅黑" panose="020B0503020204020204" pitchFamily="34" charset="-122"/>
                <a:ea typeface="微软雅黑" panose="020B0503020204020204" pitchFamily="34" charset="-122"/>
              </a:rPr>
              <a:t>万人，</a:t>
            </a:r>
            <a:endParaRPr lang="en-US" altLang="x-none" sz="1600" dirty="0">
              <a:latin typeface="微软雅黑" panose="020B0503020204020204" pitchFamily="34" charset="-122"/>
              <a:ea typeface="微软雅黑" panose="020B0503020204020204" pitchFamily="34" charset="-122"/>
            </a:endParaRPr>
          </a:p>
          <a:p>
            <a:pPr marL="342900" lvl="0" indent="-342900" eaLnBrk="1" hangingPunct="1">
              <a:lnSpc>
                <a:spcPct val="125000"/>
              </a:lnSpc>
              <a:spcBef>
                <a:spcPct val="40000"/>
              </a:spcBef>
              <a:buClr>
                <a:schemeClr val="accent1"/>
              </a:buClr>
              <a:buSzPct val="80000"/>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我国的残疾人总数巨大，已超过</a:t>
            </a:r>
            <a:r>
              <a:rPr lang="en-US" altLang="zh-CN" sz="1600" dirty="0">
                <a:latin typeface="微软雅黑" panose="020B0503020204020204" pitchFamily="34" charset="-122"/>
                <a:ea typeface="微软雅黑" panose="020B0503020204020204" pitchFamily="34" charset="-122"/>
              </a:rPr>
              <a:t>8000</a:t>
            </a:r>
            <a:r>
              <a:rPr lang="zh-CN" altLang="en-US" sz="1600" dirty="0">
                <a:latin typeface="微软雅黑" panose="020B0503020204020204" pitchFamily="34" charset="-122"/>
                <a:ea typeface="微软雅黑" panose="020B0503020204020204" pitchFamily="34" charset="-122"/>
              </a:rPr>
              <a:t>万，与德国总人口数相当，对残障机器人和康复机器人的需求总量大。</a:t>
            </a:r>
            <a:endParaRPr lang="en-US" altLang="x-none" sz="1600" dirty="0">
              <a:latin typeface="微软雅黑" panose="020B0503020204020204" pitchFamily="34" charset="-122"/>
              <a:ea typeface="微软雅黑" panose="020B0503020204020204" pitchFamily="34" charset="-122"/>
            </a:endParaRPr>
          </a:p>
          <a:p>
            <a:pPr marL="342900" lvl="0" indent="-342900" eaLnBrk="1" hangingPunct="1">
              <a:lnSpc>
                <a:spcPct val="125000"/>
              </a:lnSpc>
              <a:spcBef>
                <a:spcPct val="40000"/>
              </a:spcBef>
              <a:buClr>
                <a:schemeClr val="accent1"/>
              </a:buClr>
              <a:buSzPct val="80000"/>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我国居民生活水平和消费水平不断提高，越来越多的家庭具有家用机器人的购买能力。</a:t>
            </a:r>
            <a:endParaRPr lang="zh-CN" altLang="en-US" sz="1600" dirty="0">
              <a:latin typeface="微软雅黑" panose="020B0503020204020204" pitchFamily="34" charset="-122"/>
              <a:ea typeface="微软雅黑" panose="020B0503020204020204" pitchFamily="34" charset="-122"/>
            </a:endParaRPr>
          </a:p>
        </p:txBody>
      </p:sp>
      <p:pic>
        <p:nvPicPr>
          <p:cNvPr id="32772" name="图片 -2147482624" descr="中国老龄化现状2015 中国老龄化问题及对策"/>
          <p:cNvPicPr>
            <a:picLocks noChangeAspect="1"/>
          </p:cNvPicPr>
          <p:nvPr/>
        </p:nvPicPr>
        <p:blipFill>
          <a:blip r:embed="rId1"/>
          <a:stretch>
            <a:fillRect/>
          </a:stretch>
        </p:blipFill>
        <p:spPr>
          <a:xfrm>
            <a:off x="4500563" y="692150"/>
            <a:ext cx="4603750" cy="5535613"/>
          </a:xfrm>
          <a:prstGeom prst="rect">
            <a:avLst/>
          </a:prstGeom>
          <a:noFill/>
          <a:ln w="9525">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type="body" idx="4294967295"/>
          </p:nvPr>
        </p:nvSpPr>
        <p:spPr>
          <a:xfrm>
            <a:off x="685800" y="1844675"/>
            <a:ext cx="7991475" cy="3457575"/>
          </a:xfrm>
        </p:spPr>
        <p:txBody>
          <a:bodyPr vert="horz" wrap="square" lIns="91440" tIns="45720" rIns="91440" bIns="45720" numCol="1" anchor="t" anchorCtr="0" compatLnSpc="1"/>
          <a:lstStyle/>
          <a:p>
            <a:pPr marL="812800" marR="0" lvl="0" indent="-8128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lang="zh-CN" altLang="en-US" noProof="0" dirty="0">
                <a:ln>
                  <a:noFill/>
                </a:ln>
                <a:solidFill>
                  <a:srgbClr val="FF0000"/>
                </a:solidFill>
                <a:effectLst>
                  <a:outerShdw blurRad="38100" dist="38100" dir="2700000" algn="tl">
                    <a:srgbClr val="C0C0C0"/>
                  </a:outerShdw>
                </a:effectLst>
                <a:uLnTx/>
                <a:uFillTx/>
                <a:ea typeface="微软雅黑" panose="020B0503020204020204" pitchFamily="34" charset="-122"/>
                <a:sym typeface="+mn-ea"/>
              </a:rPr>
              <a:t>三、中国产机器人产业发展面临的主要挑战</a:t>
            </a:r>
            <a:endParaRPr kumimoji="0" lang="zh-CN" altLang="en-US"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mn-lt"/>
              <a:ea typeface="微软雅黑" panose="020B0503020204020204" pitchFamily="34" charset="-122"/>
              <a:cs typeface="+mn-cs"/>
            </a:endParaRPr>
          </a:p>
          <a:p>
            <a:pPr marL="812800" marR="0" lvl="0" indent="-8128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微软雅黑" panose="020B0503020204020204" pitchFamily="34" charset="-122"/>
              <a:cs typeface="+mn-cs"/>
            </a:endParaRPr>
          </a:p>
          <a:p>
            <a:pPr marL="812800" marR="0" lvl="0" indent="-8128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微软雅黑" panose="020B0503020204020204" pitchFamily="34" charset="-122"/>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a:xfrm>
            <a:off x="298450" y="228600"/>
            <a:ext cx="8540750" cy="896938"/>
          </a:xfrm>
        </p:spPr>
        <p:txBody>
          <a:bodyPr vert="horz" wrap="square" lIns="91440" tIns="45720" rIns="91440" bIns="45720" anchor="ctr"/>
          <a:lstStyle/>
          <a:p>
            <a:pPr algn="l"/>
            <a:r>
              <a:rPr lang="zh-CN" altLang="en-US" sz="3200" b="1" dirty="0">
                <a:latin typeface="微软雅黑" panose="020B0503020204020204" pitchFamily="34" charset="-122"/>
                <a:ea typeface="微软雅黑" panose="020B0503020204020204" pitchFamily="34" charset="-122"/>
              </a:rPr>
              <a:t>发达国家机器人产业已开始进入智能化时期</a:t>
            </a:r>
            <a:endParaRPr lang="zh-CN" altLang="en-US" sz="3200" b="1" dirty="0">
              <a:latin typeface="微软雅黑" panose="020B0503020204020204" pitchFamily="34" charset="-122"/>
              <a:ea typeface="微软雅黑" panose="020B0503020204020204" pitchFamily="34" charset="-122"/>
            </a:endParaRPr>
          </a:p>
        </p:txBody>
      </p:sp>
      <p:pic>
        <p:nvPicPr>
          <p:cNvPr id="34819" name="图片 4"/>
          <p:cNvPicPr>
            <a:picLocks noChangeAspect="1"/>
          </p:cNvPicPr>
          <p:nvPr/>
        </p:nvPicPr>
        <p:blipFill>
          <a:blip r:embed="rId1"/>
          <a:stretch>
            <a:fillRect/>
          </a:stretch>
        </p:blipFill>
        <p:spPr>
          <a:xfrm>
            <a:off x="576580" y="2067560"/>
            <a:ext cx="7991475" cy="4282440"/>
          </a:xfrm>
          <a:prstGeom prst="rect">
            <a:avLst/>
          </a:prstGeom>
          <a:noFill/>
          <a:ln w="9525">
            <a:noFill/>
          </a:ln>
        </p:spPr>
      </p:pic>
      <p:sp>
        <p:nvSpPr>
          <p:cNvPr id="34820" name="TextBox 2"/>
          <p:cNvSpPr txBox="1"/>
          <p:nvPr/>
        </p:nvSpPr>
        <p:spPr>
          <a:xfrm>
            <a:off x="5372100" y="6350000"/>
            <a:ext cx="3529013" cy="307975"/>
          </a:xfrm>
          <a:prstGeom prst="rect">
            <a:avLst/>
          </a:prstGeom>
          <a:noFill/>
          <a:ln w="9525">
            <a:noFill/>
          </a:ln>
        </p:spPr>
        <p:txBody>
          <a:bodyPr>
            <a:spAutoFit/>
          </a:bodyPr>
          <a:lstStyle/>
          <a:p>
            <a:pPr lvl="0" eaLnBrk="1" hangingPunct="1"/>
            <a:r>
              <a:rPr lang="zh-CN" altLang="en-US" sz="1400" b="1" dirty="0">
                <a:latin typeface="Arial" panose="020B0604020202020204" pitchFamily="34" charset="0"/>
                <a:ea typeface="宋体" panose="02010600030101010101" pitchFamily="2" charset="-122"/>
              </a:rPr>
              <a:t>资料来源：中国机器人产业联盟</a:t>
            </a:r>
            <a:endParaRPr lang="zh-CN" altLang="en-US" sz="1400" b="1" dirty="0">
              <a:latin typeface="Arial" panose="020B0604020202020204" pitchFamily="34" charset="0"/>
              <a:ea typeface="宋体" panose="02010600030101010101" pitchFamily="2" charset="-122"/>
            </a:endParaRPr>
          </a:p>
        </p:txBody>
      </p:sp>
      <p:sp>
        <p:nvSpPr>
          <p:cNvPr id="2" name="椭圆 1"/>
          <p:cNvSpPr/>
          <p:nvPr/>
        </p:nvSpPr>
        <p:spPr>
          <a:xfrm>
            <a:off x="4770120" y="1958340"/>
            <a:ext cx="878205" cy="550545"/>
          </a:xfrm>
          <a:prstGeom prst="ellipse">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rtlCol="0" anchor="ctr"/>
          <a:p>
            <a:pPr algn="ctr"/>
            <a:r>
              <a:rPr lang="zh-CN" altLang="en-US" sz="1200">
                <a:solidFill>
                  <a:schemeClr val="bg1"/>
                </a:solidFill>
              </a:rPr>
              <a:t>中国</a:t>
            </a:r>
            <a:endParaRPr lang="zh-CN" altLang="en-US" sz="1200">
              <a:solidFill>
                <a:schemeClr val="bg1"/>
              </a:solidFill>
            </a:endParaRPr>
          </a:p>
        </p:txBody>
      </p:sp>
      <p:sp>
        <p:nvSpPr>
          <p:cNvPr id="3" name="椭圆 2"/>
          <p:cNvSpPr/>
          <p:nvPr/>
        </p:nvSpPr>
        <p:spPr>
          <a:xfrm>
            <a:off x="6480175" y="1563370"/>
            <a:ext cx="792480" cy="50419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发达国家</a:t>
            </a:r>
            <a:endParaRPr lang="zh-CN" altLang="en-US" sz="100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4"/>
          <p:cNvSpPr txBox="1"/>
          <p:nvPr/>
        </p:nvSpPr>
        <p:spPr>
          <a:xfrm>
            <a:off x="252413" y="765175"/>
            <a:ext cx="8569325" cy="1616075"/>
          </a:xfrm>
          <a:prstGeom prst="rect">
            <a:avLst/>
          </a:prstGeom>
          <a:noFill/>
          <a:ln w="9525">
            <a:noFill/>
          </a:ln>
        </p:spPr>
        <p:txBody>
          <a:bodyPr>
            <a:spAutoFit/>
          </a:bodyPr>
          <a:lstStyle/>
          <a:p>
            <a:pPr lvl="0" indent="457200" eaLnBrk="1" hangingPunct="1">
              <a:lnSpc>
                <a:spcPts val="3000"/>
              </a:lnSpc>
            </a:pPr>
            <a:r>
              <a:rPr lang="zh-CN" altLang="en-US" sz="2000" dirty="0">
                <a:latin typeface="微软雅黑" panose="020B0503020204020204" pitchFamily="34" charset="-122"/>
                <a:ea typeface="微软雅黑" panose="020B0503020204020204" pitchFamily="34" charset="-122"/>
              </a:rPr>
              <a:t>在新一轮科技革命和产业变革浪潮的推动下，世界社会、经济、产业形态、制造模式、生活方式等方面开始发生重要变革。先进机器人技术作为引领全球科技革命的颠覆性技术之一，成为引领新一轮产业变革的先锋。</a:t>
            </a:r>
            <a:endParaRPr lang="en-US" altLang="x-none" sz="2000" dirty="0">
              <a:latin typeface="微软雅黑" panose="020B0503020204020204" pitchFamily="34" charset="-122"/>
              <a:ea typeface="微软雅黑" panose="020B0503020204020204" pitchFamily="34" charset="-122"/>
            </a:endParaRPr>
          </a:p>
          <a:p>
            <a:pPr lvl="0" indent="457200" eaLnBrk="1" hangingPunct="1">
              <a:lnSpc>
                <a:spcPts val="3000"/>
              </a:lnSpc>
            </a:pPr>
            <a:endParaRPr lang="zh-CN" altLang="en-US" sz="2000" dirty="0">
              <a:latin typeface="微软雅黑" panose="020B0503020204020204" pitchFamily="34" charset="-122"/>
              <a:ea typeface="微软雅黑" panose="020B0503020204020204" pitchFamily="34" charset="-122"/>
            </a:endParaRPr>
          </a:p>
        </p:txBody>
      </p:sp>
      <p:sp>
        <p:nvSpPr>
          <p:cNvPr id="35843" name="矩形 22530"/>
          <p:cNvSpPr/>
          <p:nvPr/>
        </p:nvSpPr>
        <p:spPr>
          <a:xfrm>
            <a:off x="395288" y="188913"/>
            <a:ext cx="7993062" cy="519112"/>
          </a:xfrm>
          <a:prstGeom prst="rect">
            <a:avLst/>
          </a:prstGeom>
          <a:noFill/>
          <a:ln w="9525">
            <a:noFill/>
          </a:ln>
          <a:effectLst>
            <a:prstShdw prst="shdw13" dist="53882" dir="13499999">
              <a:schemeClr val="bg2">
                <a:alpha val="50000"/>
              </a:schemeClr>
            </a:prstShdw>
          </a:effectLst>
        </p:spPr>
        <p:txBody>
          <a:bodyPr>
            <a:spAutoFit/>
          </a:bodyPr>
          <a:lstStyle/>
          <a:p>
            <a:pPr lvl="0" eaLnBrk="1" hangingPunct="1"/>
            <a:r>
              <a:rPr lang="zh-CN" altLang="en-US" sz="2800" b="1" dirty="0">
                <a:solidFill>
                  <a:schemeClr val="tx2"/>
                </a:solidFill>
                <a:latin typeface="微软雅黑" panose="020B0503020204020204" pitchFamily="34" charset="-122"/>
                <a:ea typeface="微软雅黑" panose="020B0503020204020204" pitchFamily="34" charset="-122"/>
              </a:rPr>
              <a:t>国际挑战--机器人将引领未来制造</a:t>
            </a:r>
            <a:endParaRPr lang="zh-CN" altLang="en-US" sz="2800" b="1" dirty="0">
              <a:solidFill>
                <a:schemeClr val="tx2"/>
              </a:solidFill>
              <a:latin typeface="微软雅黑" panose="020B0503020204020204" pitchFamily="34" charset="-122"/>
              <a:ea typeface="微软雅黑" panose="020B0503020204020204" pitchFamily="34" charset="-122"/>
            </a:endParaRPr>
          </a:p>
        </p:txBody>
      </p:sp>
      <p:sp>
        <p:nvSpPr>
          <p:cNvPr id="35844" name="文本框 22531"/>
          <p:cNvSpPr txBox="1"/>
          <p:nvPr/>
        </p:nvSpPr>
        <p:spPr>
          <a:xfrm>
            <a:off x="612775" y="2205038"/>
            <a:ext cx="7775575" cy="3496310"/>
          </a:xfrm>
          <a:prstGeom prst="rect">
            <a:avLst/>
          </a:prstGeom>
          <a:noFill/>
          <a:ln w="9525">
            <a:noFill/>
          </a:ln>
        </p:spPr>
        <p:txBody>
          <a:bodyPr>
            <a:spAutoFit/>
          </a:bodyPr>
          <a:lstStyle/>
          <a:p>
            <a:pPr lvl="0" eaLnBrk="1" hangingPunct="1"/>
            <a:r>
              <a:rPr lang="zh-CN" altLang="en-US" sz="2000" b="1" dirty="0">
                <a:latin typeface="微软雅黑" panose="020B0503020204020204" pitchFamily="34" charset="-122"/>
                <a:ea typeface="微软雅黑" panose="020B0503020204020204" pitchFamily="34" charset="-122"/>
              </a:rPr>
              <a:t>世界各国都在争夺工业机器人的领先地位</a:t>
            </a:r>
            <a:endParaRPr lang="zh-CN" altLang="en-US" sz="2000" b="1" dirty="0">
              <a:latin typeface="微软雅黑" panose="020B0503020204020204" pitchFamily="34" charset="-122"/>
              <a:ea typeface="微软雅黑" panose="020B0503020204020204" pitchFamily="34" charset="-122"/>
            </a:endParaRPr>
          </a:p>
          <a:p>
            <a:pPr lvl="0" eaLnBrk="1" hangingPunct="1"/>
            <a:r>
              <a:rPr lang="zh-CN" altLang="en-US" sz="2000" b="1"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发达国家已经全面开展新一轮产业变革的布局，均以机器人作为重点领域，  加紧争夺工业机器人的领先地位。</a:t>
            </a:r>
            <a:endParaRPr lang="zh-CN" altLang="en-US" dirty="0">
              <a:latin typeface="微软雅黑" panose="020B0503020204020204" pitchFamily="34" charset="-122"/>
              <a:ea typeface="微软雅黑" panose="020B0503020204020204" pitchFamily="34" charset="-122"/>
            </a:endParaRPr>
          </a:p>
          <a:p>
            <a:pPr lvl="0" eaLnBrk="1" hangingPunct="1"/>
            <a:r>
              <a:rPr lang="zh-CN" altLang="en-US" dirty="0">
                <a:latin typeface="微软雅黑" panose="020B0503020204020204" pitchFamily="34" charset="-122"/>
                <a:ea typeface="微软雅黑" panose="020B0503020204020204" pitchFamily="34" charset="-122"/>
              </a:rPr>
              <a:t>--机器人作为先进制造不可替代的重要装备和手段，已成为衡量一个国</a:t>
            </a:r>
            <a:endParaRPr lang="zh-CN" altLang="en-US" dirty="0">
              <a:latin typeface="微软雅黑" panose="020B0503020204020204" pitchFamily="34" charset="-122"/>
              <a:ea typeface="微软雅黑" panose="020B0503020204020204" pitchFamily="34" charset="-122"/>
            </a:endParaRPr>
          </a:p>
          <a:p>
            <a:pPr lvl="0" eaLnBrk="1" hangingPunct="1"/>
            <a:r>
              <a:rPr lang="zh-CN" altLang="en-US" dirty="0">
                <a:latin typeface="微软雅黑" panose="020B0503020204020204" pitchFamily="34" charset="-122"/>
                <a:ea typeface="微软雅黑" panose="020B0503020204020204" pitchFamily="34" charset="-122"/>
              </a:rPr>
              <a:t>  家制造业水平和科技水平新的重要标志。</a:t>
            </a:r>
            <a:endParaRPr lang="zh-CN" altLang="en-US" dirty="0">
              <a:latin typeface="微软雅黑" panose="020B0503020204020204" pitchFamily="34" charset="-122"/>
              <a:ea typeface="微软雅黑" panose="020B0503020204020204" pitchFamily="34" charset="-122"/>
            </a:endParaRPr>
          </a:p>
          <a:p>
            <a:pPr lvl="0" eaLnBrk="1" hangingPunct="1"/>
            <a:endParaRPr lang="zh-CN" altLang="en-US" dirty="0">
              <a:latin typeface="微软雅黑" panose="020B0503020204020204" pitchFamily="34" charset="-122"/>
              <a:ea typeface="微软雅黑" panose="020B0503020204020204" pitchFamily="34" charset="-122"/>
            </a:endParaRPr>
          </a:p>
          <a:p>
            <a:pPr lvl="0" eaLnBrk="1" hangingPunct="1"/>
            <a:r>
              <a:rPr lang="en-US" altLang="x-none" sz="2000" b="1" dirty="0">
                <a:latin typeface="微软雅黑" panose="020B0503020204020204" pitchFamily="34" charset="-122"/>
                <a:ea typeface="微软雅黑" panose="020B0503020204020204" pitchFamily="34" charset="-122"/>
                <a:sym typeface="Arial" panose="020B0604020202020204" pitchFamily="34" charset="0"/>
              </a:rPr>
              <a:t>发达国家工业机器人发展和用进入新阶段</a:t>
            </a:r>
            <a:endParaRPr lang="en-US" altLang="x-none" sz="2000" b="1" dirty="0">
              <a:latin typeface="微软雅黑" panose="020B0503020204020204" pitchFamily="34" charset="-122"/>
              <a:ea typeface="微软雅黑" panose="020B0503020204020204" pitchFamily="34" charset="-122"/>
              <a:sym typeface="Arial" panose="020B0604020202020204" pitchFamily="34" charset="0"/>
            </a:endParaRPr>
          </a:p>
          <a:p>
            <a:pPr lvl="0" eaLnBrk="1" hangingPunct="1"/>
            <a:r>
              <a:rPr lang="zh-CN" altLang="en-US" dirty="0">
                <a:latin typeface="微软雅黑" panose="020B0503020204020204" pitchFamily="34" charset="-122"/>
                <a:ea typeface="微软雅黑" panose="020B0503020204020204" pitchFamily="34" charset="-122"/>
                <a:sym typeface="Arial" panose="020B0604020202020204" pitchFamily="34" charset="0"/>
              </a:rPr>
              <a:t>--</a:t>
            </a:r>
            <a:r>
              <a:rPr lang="en-US" altLang="x-none" dirty="0">
                <a:latin typeface="微软雅黑" panose="020B0503020204020204" pitchFamily="34" charset="-122"/>
                <a:ea typeface="微软雅黑" panose="020B0503020204020204" pitchFamily="34" charset="-122"/>
                <a:sym typeface="Arial" panose="020B0604020202020204" pitchFamily="34" charset="0"/>
              </a:rPr>
              <a:t>从当初以应对劳动力成本上升、避免恶劣劳动环境、降低成本、提高产品</a:t>
            </a:r>
            <a:r>
              <a:rPr lang="zh-CN" altLang="en-US" dirty="0">
                <a:latin typeface="微软雅黑" panose="020B0503020204020204" pitchFamily="34" charset="-122"/>
                <a:ea typeface="微软雅黑" panose="020B0503020204020204" pitchFamily="34" charset="-122"/>
                <a:sym typeface="Arial" panose="020B0604020202020204" pitchFamily="34" charset="0"/>
              </a:rPr>
              <a:t>  </a:t>
            </a: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a:p>
            <a:pPr lvl="0" eaLnBrk="1" hangingPunct="1"/>
            <a:r>
              <a:rPr lang="zh-CN" altLang="en-US" dirty="0">
                <a:latin typeface="微软雅黑" panose="020B0503020204020204" pitchFamily="34" charset="-122"/>
                <a:ea typeface="微软雅黑" panose="020B0503020204020204" pitchFamily="34" charset="-122"/>
                <a:sym typeface="Arial" panose="020B0604020202020204" pitchFamily="34" charset="0"/>
              </a:rPr>
              <a:t>  质量一致性为主，转到以提高生产制造柔性化、智能化，满足市场对产品</a:t>
            </a: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a:p>
            <a:pPr lvl="0" eaLnBrk="1" hangingPunct="1"/>
            <a:r>
              <a:rPr lang="zh-CN" altLang="en-US" dirty="0">
                <a:latin typeface="微软雅黑" panose="020B0503020204020204" pitchFamily="34" charset="-122"/>
                <a:ea typeface="微软雅黑" panose="020B0503020204020204" pitchFamily="34" charset="-122"/>
                <a:sym typeface="Arial" panose="020B0604020202020204" pitchFamily="34" charset="0"/>
              </a:rPr>
              <a:t>  个</a:t>
            </a:r>
            <a:r>
              <a:rPr lang="en-US" altLang="x-none" dirty="0">
                <a:latin typeface="微软雅黑" panose="020B0503020204020204" pitchFamily="34" charset="-122"/>
                <a:ea typeface="微软雅黑" panose="020B0503020204020204" pitchFamily="34" charset="-122"/>
                <a:sym typeface="Arial" panose="020B0604020202020204" pitchFamily="34" charset="0"/>
              </a:rPr>
              <a:t>性化、区域化、人性化的需求为主。</a:t>
            </a: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a:p>
            <a:pPr lvl="0" eaLnBrk="1" hangingPunct="1"/>
            <a:r>
              <a:rPr lang="zh-CN" altLang="en-US" dirty="0">
                <a:latin typeface="微软雅黑" panose="020B0503020204020204" pitchFamily="34" charset="-122"/>
                <a:ea typeface="微软雅黑" panose="020B0503020204020204" pitchFamily="34" charset="-122"/>
                <a:sym typeface="Arial" panose="020B0604020202020204" pitchFamily="34" charset="0"/>
              </a:rPr>
              <a:t>--</a:t>
            </a:r>
            <a:r>
              <a:rPr lang="en-US" altLang="x-none" dirty="0">
                <a:latin typeface="微软雅黑" panose="020B0503020204020204" pitchFamily="34" charset="-122"/>
                <a:ea typeface="微软雅黑" panose="020B0503020204020204" pitchFamily="34" charset="-122"/>
                <a:sym typeface="Arial" panose="020B0604020202020204" pitchFamily="34" charset="0"/>
              </a:rPr>
              <a:t>发达国家吸取美国次贷危机引发的全球金融危机、欧洲主权债务危机教训， </a:t>
            </a:r>
            <a:endParaRPr lang="en-US" altLang="x-none" dirty="0">
              <a:latin typeface="微软雅黑" panose="020B0503020204020204" pitchFamily="34" charset="-122"/>
              <a:ea typeface="微软雅黑" panose="020B0503020204020204" pitchFamily="34" charset="-122"/>
              <a:sym typeface="Arial" panose="020B0604020202020204" pitchFamily="34" charset="0"/>
            </a:endParaRPr>
          </a:p>
          <a:p>
            <a:pPr lvl="0" eaLnBrk="1" hangingPunct="1"/>
            <a:r>
              <a:rPr lang="en-US" altLang="x-none" dirty="0">
                <a:latin typeface="微软雅黑" panose="020B0503020204020204" pitchFamily="34" charset="-122"/>
                <a:ea typeface="微软雅黑" panose="020B0503020204020204" pitchFamily="34" charset="-122"/>
                <a:sym typeface="Arial" panose="020B0604020202020204" pitchFamily="34" charset="0"/>
              </a:rPr>
              <a:t>   实施再工业化战略，重夺</a:t>
            </a:r>
            <a:r>
              <a:rPr lang="zh-CN" altLang="en-US" dirty="0">
                <a:latin typeface="微软雅黑" panose="020B0503020204020204" pitchFamily="34" charset="-122"/>
                <a:ea typeface="微软雅黑" panose="020B0503020204020204" pitchFamily="34" charset="-122"/>
                <a:sym typeface="Arial" panose="020B0604020202020204" pitchFamily="34" charset="0"/>
              </a:rPr>
              <a:t>或</a:t>
            </a:r>
            <a:r>
              <a:rPr lang="en-US" altLang="x-none" dirty="0">
                <a:latin typeface="微软雅黑" panose="020B0503020204020204" pitchFamily="34" charset="-122"/>
                <a:ea typeface="微软雅黑" panose="020B0503020204020204" pitchFamily="34" charset="-122"/>
                <a:sym typeface="Arial" panose="020B0604020202020204" pitchFamily="34" charset="0"/>
              </a:rPr>
              <a:t>确保制造业制高点。</a:t>
            </a:r>
            <a:r>
              <a:rPr lang="zh-CN" altLang="en-US"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内容占位符 2"/>
          <p:cNvSpPr>
            <a:spLocks noGrp="1"/>
          </p:cNvSpPr>
          <p:nvPr>
            <p:ph idx="4294967295"/>
          </p:nvPr>
        </p:nvSpPr>
        <p:spPr>
          <a:xfrm>
            <a:off x="468313" y="1196975"/>
            <a:ext cx="8153400" cy="1581150"/>
          </a:xfrm>
        </p:spPr>
        <p:txBody>
          <a:bodyPr vert="horz" wrap="square" lIns="91440" tIns="45720" rIns="91440" bIns="45720" anchor="t"/>
          <a:lstStyle/>
          <a:p>
            <a:pPr lvl="0"/>
            <a:r>
              <a:rPr lang="en-US" altLang="zh-CN" sz="1800" dirty="0">
                <a:latin typeface="微软雅黑" panose="020B0503020204020204" pitchFamily="34" charset="-122"/>
                <a:ea typeface="微软雅黑" panose="020B0503020204020204" pitchFamily="34" charset="-122"/>
              </a:rPr>
              <a:t>2011</a:t>
            </a:r>
            <a:r>
              <a:rPr lang="zh-CN" altLang="en-US" sz="1800" dirty="0">
                <a:latin typeface="微软雅黑" panose="020B0503020204020204" pitchFamily="34" charset="-122"/>
                <a:ea typeface="微软雅黑" panose="020B0503020204020204" pitchFamily="34" charset="-122"/>
              </a:rPr>
              <a:t>年，美国启动“先进制造伙伴”研究计划（</a:t>
            </a:r>
            <a:r>
              <a:rPr lang="en-US" altLang="zh-CN" sz="1800" dirty="0">
                <a:latin typeface="微软雅黑" panose="020B0503020204020204" pitchFamily="34" charset="-122"/>
                <a:ea typeface="微软雅黑" panose="020B0503020204020204" pitchFamily="34" charset="-122"/>
              </a:rPr>
              <a:t>AMP</a:t>
            </a:r>
            <a:r>
              <a:rPr lang="zh-CN" altLang="en-US" sz="1800" dirty="0">
                <a:latin typeface="微软雅黑" panose="020B0503020204020204" pitchFamily="34" charset="-122"/>
                <a:ea typeface="微软雅黑" panose="020B0503020204020204" pitchFamily="34" charset="-122"/>
              </a:rPr>
              <a:t>），制定美国国家机器人计划，以支持相关领域的跨越式发展，“</a:t>
            </a:r>
            <a:r>
              <a:rPr lang="zh-CN" altLang="en-US" sz="1800" b="1" dirty="0">
                <a:latin typeface="微软雅黑" panose="020B0503020204020204" pitchFamily="34" charset="-122"/>
                <a:ea typeface="微软雅黑" panose="020B0503020204020204" pitchFamily="34" charset="-122"/>
              </a:rPr>
              <a:t>建立美国在新一代机器人方面的领先地位</a:t>
            </a:r>
            <a:r>
              <a:rPr lang="zh-CN" altLang="en-US" sz="1800" dirty="0">
                <a:latin typeface="微软雅黑" panose="020B0503020204020204" pitchFamily="34" charset="-122"/>
                <a:ea typeface="微软雅黑" panose="020B0503020204020204" pitchFamily="34" charset="-122"/>
              </a:rPr>
              <a:t>”，支撑美国赢得未来。</a:t>
            </a:r>
            <a:endParaRPr lang="en-US" altLang="x-none" sz="1800" dirty="0">
              <a:latin typeface="微软雅黑" panose="020B0503020204020204" pitchFamily="34" charset="-122"/>
              <a:ea typeface="微软雅黑" panose="020B0503020204020204" pitchFamily="34" charset="-122"/>
            </a:endParaRPr>
          </a:p>
          <a:p>
            <a:pPr lvl="0"/>
            <a:r>
              <a:rPr lang="en-US" altLang="zh-CN" sz="1800" dirty="0">
                <a:latin typeface="微软雅黑" panose="020B0503020204020204" pitchFamily="34" charset="-122"/>
                <a:ea typeface="微软雅黑" panose="020B0503020204020204" pitchFamily="34" charset="-122"/>
              </a:rPr>
              <a:t>2013</a:t>
            </a:r>
            <a:r>
              <a:rPr lang="zh-CN" altLang="en-US" sz="1800" dirty="0">
                <a:latin typeface="微软雅黑" panose="020B0503020204020204" pitchFamily="34" charset="-122"/>
                <a:ea typeface="微软雅黑" panose="020B0503020204020204" pitchFamily="34" charset="-122"/>
              </a:rPr>
              <a:t>年</a:t>
            </a:r>
            <a:r>
              <a:rPr lang="en-US" altLang="zh-CN" sz="1800" dirty="0">
                <a:latin typeface="微软雅黑" panose="020B0503020204020204" pitchFamily="34" charset="-122"/>
                <a:ea typeface="微软雅黑" panose="020B0503020204020204" pitchFamily="34" charset="-122"/>
              </a:rPr>
              <a:t>5</a:t>
            </a:r>
            <a:r>
              <a:rPr lang="zh-CN" altLang="en-US" sz="1800" dirty="0">
                <a:latin typeface="微软雅黑" panose="020B0503020204020204" pitchFamily="34" charset="-122"/>
                <a:ea typeface="微软雅黑" panose="020B0503020204020204" pitchFamily="34" charset="-122"/>
              </a:rPr>
              <a:t>月，美国推出了自己的新一代机器人发展路线图，从</a:t>
            </a:r>
            <a:r>
              <a:rPr lang="zh-CN" altLang="en-US" sz="1800" b="1" dirty="0">
                <a:latin typeface="微软雅黑" panose="020B0503020204020204" pitchFamily="34" charset="-122"/>
                <a:ea typeface="微软雅黑" panose="020B0503020204020204" pitchFamily="34" charset="-122"/>
              </a:rPr>
              <a:t>“技术研发（</a:t>
            </a:r>
            <a:r>
              <a:rPr lang="en-US" altLang="zh-CN" sz="1800" b="1" dirty="0">
                <a:latin typeface="微软雅黑" panose="020B0503020204020204" pitchFamily="34" charset="-122"/>
                <a:ea typeface="微软雅黑" panose="020B0503020204020204" pitchFamily="34" charset="-122"/>
              </a:rPr>
              <a:t>Research &amp; Technology</a:t>
            </a:r>
            <a:r>
              <a:rPr lang="zh-CN" altLang="en-US" sz="1800" b="1" dirty="0">
                <a:latin typeface="微软雅黑" panose="020B0503020204020204" pitchFamily="34" charset="-122"/>
                <a:ea typeface="微软雅黑" panose="020B0503020204020204" pitchFamily="34" charset="-122"/>
              </a:rPr>
              <a:t>）”、“核心能力（</a:t>
            </a:r>
            <a:r>
              <a:rPr lang="en-US" altLang="zh-CN" sz="1800" b="1" dirty="0">
                <a:latin typeface="微软雅黑" panose="020B0503020204020204" pitchFamily="34" charset="-122"/>
                <a:ea typeface="微软雅黑" panose="020B0503020204020204" pitchFamily="34" charset="-122"/>
              </a:rPr>
              <a:t>Critical Capability</a:t>
            </a:r>
            <a:r>
              <a:rPr lang="zh-CN" altLang="en-US" sz="1800" b="1" dirty="0">
                <a:latin typeface="微软雅黑" panose="020B0503020204020204" pitchFamily="34" charset="-122"/>
                <a:ea typeface="微软雅黑" panose="020B0503020204020204" pitchFamily="34" charset="-122"/>
              </a:rPr>
              <a:t>）”和“制造业应用（</a:t>
            </a:r>
            <a:r>
              <a:rPr lang="en-US" altLang="zh-CN" sz="1800" b="1" dirty="0">
                <a:latin typeface="微软雅黑" panose="020B0503020204020204" pitchFamily="34" charset="-122"/>
                <a:ea typeface="微软雅黑" panose="020B0503020204020204" pitchFamily="34" charset="-122"/>
              </a:rPr>
              <a:t>Applications</a:t>
            </a:r>
            <a:r>
              <a:rPr lang="zh-CN" altLang="en-US" sz="1800" b="1"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三个层面 阐述了机器人技术发展的总体思路。</a:t>
            </a:r>
            <a:endParaRPr lang="zh-CN" altLang="en-US" sz="1800" dirty="0">
              <a:latin typeface="微软雅黑" panose="020B0503020204020204" pitchFamily="34" charset="-122"/>
              <a:ea typeface="微软雅黑" panose="020B0503020204020204" pitchFamily="34" charset="-122"/>
            </a:endParaRPr>
          </a:p>
        </p:txBody>
      </p:sp>
      <p:pic>
        <p:nvPicPr>
          <p:cNvPr id="36867" name="图示 5"/>
          <p:cNvPicPr/>
          <p:nvPr/>
        </p:nvPicPr>
        <p:blipFill>
          <a:blip r:embed="rId1"/>
          <a:stretch>
            <a:fillRect/>
          </a:stretch>
        </p:blipFill>
        <p:spPr>
          <a:xfrm>
            <a:off x="395288" y="3213100"/>
            <a:ext cx="8577262" cy="3465513"/>
          </a:xfrm>
          <a:prstGeom prst="rect">
            <a:avLst/>
          </a:prstGeom>
          <a:noFill/>
          <a:ln w="9525">
            <a:noFill/>
          </a:ln>
        </p:spPr>
      </p:pic>
      <p:sp>
        <p:nvSpPr>
          <p:cNvPr id="36868" name="左右箭头 6"/>
          <p:cNvSpPr/>
          <p:nvPr/>
        </p:nvSpPr>
        <p:spPr>
          <a:xfrm>
            <a:off x="2749550" y="4884738"/>
            <a:ext cx="647700" cy="215900"/>
          </a:xfrm>
          <a:prstGeom prst="leftRightArrow">
            <a:avLst>
              <a:gd name="adj1" fmla="val 50000"/>
              <a:gd name="adj2" fmla="val 50000"/>
            </a:avLst>
          </a:prstGeom>
          <a:solidFill>
            <a:schemeClr val="accent1"/>
          </a:solidFill>
          <a:ln w="9525">
            <a:noFill/>
          </a:ln>
        </p:spPr>
        <p:txBody>
          <a:bodyPr/>
          <a:lstStyle/>
          <a:p>
            <a:pPr marL="342900" lvl="0" indent="-342900" eaLnBrk="0" hangingPunct="0">
              <a:spcBef>
                <a:spcPct val="40000"/>
              </a:spcBef>
              <a:buClr>
                <a:schemeClr val="accent1"/>
              </a:buClr>
              <a:buSzPct val="80000"/>
              <a:buFont typeface="Wingdings" panose="05000000000000000000" pitchFamily="2" charset="2"/>
              <a:buChar char="n"/>
            </a:pPr>
            <a:endParaRPr lang="zh-CN" altLang="en-US" sz="1300" b="1" dirty="0">
              <a:latin typeface="Arial" panose="020B0604020202020204" pitchFamily="34" charset="0"/>
              <a:ea typeface="宋体" panose="02010600030101010101" pitchFamily="2" charset="-122"/>
            </a:endParaRPr>
          </a:p>
        </p:txBody>
      </p:sp>
      <p:sp>
        <p:nvSpPr>
          <p:cNvPr id="36869" name="左右箭头 7"/>
          <p:cNvSpPr/>
          <p:nvPr/>
        </p:nvSpPr>
        <p:spPr>
          <a:xfrm>
            <a:off x="5724525" y="4876800"/>
            <a:ext cx="647700" cy="217488"/>
          </a:xfrm>
          <a:prstGeom prst="leftRightArrow">
            <a:avLst>
              <a:gd name="adj1" fmla="val 50000"/>
              <a:gd name="adj2" fmla="val 49593"/>
            </a:avLst>
          </a:prstGeom>
          <a:solidFill>
            <a:schemeClr val="accent1"/>
          </a:solidFill>
          <a:ln w="9525">
            <a:noFill/>
          </a:ln>
        </p:spPr>
        <p:txBody>
          <a:bodyPr/>
          <a:lstStyle/>
          <a:p>
            <a:pPr marL="342900" lvl="0" indent="-342900" eaLnBrk="0" hangingPunct="0">
              <a:spcBef>
                <a:spcPct val="40000"/>
              </a:spcBef>
              <a:buClr>
                <a:schemeClr val="accent1"/>
              </a:buClr>
              <a:buSzPct val="80000"/>
              <a:buFont typeface="Wingdings" panose="05000000000000000000" pitchFamily="2" charset="2"/>
              <a:buChar char="n"/>
            </a:pPr>
            <a:endParaRPr lang="zh-CN" altLang="en-US" sz="1300" b="1" dirty="0">
              <a:latin typeface="Arial" panose="020B0604020202020204" pitchFamily="34" charset="0"/>
              <a:ea typeface="宋体" panose="02010600030101010101" pitchFamily="2" charset="-122"/>
            </a:endParaRPr>
          </a:p>
        </p:txBody>
      </p:sp>
      <p:sp>
        <p:nvSpPr>
          <p:cNvPr id="36870" name="矩形 8"/>
          <p:cNvSpPr/>
          <p:nvPr/>
        </p:nvSpPr>
        <p:spPr>
          <a:xfrm>
            <a:off x="4572000" y="6611938"/>
            <a:ext cx="4572000" cy="246062"/>
          </a:xfrm>
          <a:prstGeom prst="rect">
            <a:avLst/>
          </a:prstGeom>
          <a:noFill/>
          <a:ln w="9525">
            <a:noFill/>
          </a:ln>
        </p:spPr>
        <p:txBody>
          <a:bodyPr>
            <a:spAutoFit/>
          </a:bodyPr>
          <a:lstStyle/>
          <a:p>
            <a:pPr lvl="0" eaLnBrk="1" hangingPunct="1"/>
            <a:r>
              <a:rPr lang="zh-CN" altLang="en-US" sz="1000" b="1" dirty="0">
                <a:latin typeface="微软雅黑" panose="020B0503020204020204" pitchFamily="34" charset="-122"/>
                <a:ea typeface="微软雅黑" panose="020B0503020204020204" pitchFamily="34" charset="-122"/>
              </a:rPr>
              <a:t>资料来源：美国</a:t>
            </a:r>
            <a:r>
              <a:rPr lang="en-US" altLang="zh-CN" sz="1000" b="1" dirty="0">
                <a:latin typeface="微软雅黑" panose="020B0503020204020204" pitchFamily="34" charset="-122"/>
                <a:ea typeface="微软雅黑" panose="020B0503020204020204" pitchFamily="34" charset="-122"/>
              </a:rPr>
              <a:t>2013</a:t>
            </a:r>
            <a:r>
              <a:rPr lang="zh-CN" altLang="en-US" sz="1000" b="1" dirty="0">
                <a:latin typeface="微软雅黑" panose="020B0503020204020204" pitchFamily="34" charset="-122"/>
                <a:ea typeface="微软雅黑" panose="020B0503020204020204" pitchFamily="34" charset="-122"/>
              </a:rPr>
              <a:t>年</a:t>
            </a:r>
            <a:r>
              <a:rPr lang="en-US" altLang="zh-CN" sz="1000" b="1" dirty="0">
                <a:latin typeface="微软雅黑" panose="020B0503020204020204" pitchFamily="34" charset="-122"/>
                <a:ea typeface="微软雅黑" panose="020B0503020204020204" pitchFamily="34" charset="-122"/>
              </a:rPr>
              <a:t>5</a:t>
            </a:r>
            <a:r>
              <a:rPr lang="zh-CN" altLang="en-US" sz="1000" b="1" dirty="0">
                <a:latin typeface="微软雅黑" panose="020B0503020204020204" pitchFamily="34" charset="-122"/>
                <a:ea typeface="微软雅黑" panose="020B0503020204020204" pitchFamily="34" charset="-122"/>
              </a:rPr>
              <a:t>月发布的制造业机器人发展路线图</a:t>
            </a:r>
            <a:endParaRPr lang="zh-CN" altLang="en-US" sz="1000" b="1" dirty="0">
              <a:latin typeface="微软雅黑" panose="020B0503020204020204" pitchFamily="34" charset="-122"/>
              <a:ea typeface="微软雅黑" panose="020B0503020204020204" pitchFamily="34" charset="-122"/>
            </a:endParaRPr>
          </a:p>
        </p:txBody>
      </p:sp>
      <p:sp>
        <p:nvSpPr>
          <p:cNvPr id="36871" name="文本框 23558"/>
          <p:cNvSpPr txBox="1"/>
          <p:nvPr/>
        </p:nvSpPr>
        <p:spPr>
          <a:xfrm>
            <a:off x="468313" y="477838"/>
            <a:ext cx="5545137" cy="517525"/>
          </a:xfrm>
          <a:prstGeom prst="rect">
            <a:avLst/>
          </a:prstGeom>
          <a:noFill/>
          <a:ln w="9525">
            <a:noFill/>
          </a:ln>
          <a:effectLst>
            <a:prstShdw prst="shdw13" dist="53882" dir="13499999">
              <a:schemeClr val="bg2">
                <a:alpha val="50000"/>
              </a:schemeClr>
            </a:prstShdw>
          </a:effectLst>
        </p:spPr>
        <p:txBody>
          <a:bodyPr>
            <a:spAutoFit/>
          </a:bodyPr>
          <a:lstStyle/>
          <a:p>
            <a:pPr lvl="0" eaLnBrk="1" hangingPunct="1">
              <a:spcBef>
                <a:spcPct val="50000"/>
              </a:spcBef>
            </a:pPr>
            <a:r>
              <a:rPr lang="en-US" altLang="x-none" sz="2800" b="1"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美国相关机器人发展计划</a:t>
            </a:r>
            <a:endParaRPr lang="zh-CN" altLang="en-US" sz="2800" b="1"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Rot="1"/>
          </p:cNvSpPr>
          <p:nvPr>
            <p:ph type="body"/>
          </p:nvPr>
        </p:nvSpPr>
        <p:spPr>
          <a:xfrm>
            <a:off x="179388" y="1125538"/>
            <a:ext cx="8713787" cy="5472112"/>
          </a:xfrm>
        </p:spPr>
        <p:txBody>
          <a:bodyPr vert="horz" wrap="square" lIns="91440" tIns="45720" rIns="91440" bIns="45720" anchor="t"/>
          <a:lstStyle/>
          <a:p>
            <a:pPr lvl="0" eaLnBrk="1" hangingPunct="1">
              <a:lnSpc>
                <a:spcPct val="90000"/>
              </a:lnSpc>
              <a:buNone/>
            </a:pPr>
            <a:endParaRPr lang="en-US" altLang="zh-CN" sz="2000" b="1" dirty="0">
              <a:latin typeface="微软雅黑" panose="020B0503020204020204" pitchFamily="34" charset="-122"/>
              <a:ea typeface="微软雅黑" panose="020B0503020204020204" pitchFamily="34" charset="-122"/>
            </a:endParaRPr>
          </a:p>
          <a:p>
            <a:pPr lvl="0" eaLnBrk="1" hangingPunct="1">
              <a:lnSpc>
                <a:spcPct val="90000"/>
              </a:lnSpc>
              <a:buNone/>
            </a:pPr>
            <a:r>
              <a:rPr lang="en-US" altLang="zh-CN" sz="2000" dirty="0">
                <a:latin typeface="微软雅黑" panose="020B0503020204020204" pitchFamily="34" charset="-122"/>
                <a:ea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endParaRPr>
          </a:p>
          <a:p>
            <a:pPr lvl="0" eaLnBrk="1" hangingPunct="1">
              <a:lnSpc>
                <a:spcPct val="90000"/>
              </a:lnSpc>
              <a:buNone/>
            </a:pPr>
            <a:r>
              <a:rPr lang="en-US" altLang="zh-CN" sz="2400" dirty="0">
                <a:latin typeface="微软雅黑" panose="020B0503020204020204" pitchFamily="34" charset="-122"/>
                <a:ea typeface="微软雅黑" panose="020B0503020204020204" pitchFamily="34" charset="-122"/>
              </a:rPr>
              <a:t>  </a:t>
            </a:r>
            <a:r>
              <a:rPr lang="en-US" altLang="zh-CN" sz="2400" b="1" dirty="0">
                <a:latin typeface="微软雅黑" panose="020B0503020204020204" pitchFamily="34" charset="-122"/>
                <a:ea typeface="微软雅黑" panose="020B0503020204020204" pitchFamily="34" charset="-122"/>
              </a:rPr>
              <a:t>--</a:t>
            </a:r>
            <a:r>
              <a:rPr lang="en-US" altLang="x-none" sz="2400" dirty="0">
                <a:latin typeface="微软雅黑" panose="020B0503020204020204" pitchFamily="34" charset="-122"/>
                <a:ea typeface="微软雅黑" panose="020B0503020204020204" pitchFamily="34" charset="-122"/>
              </a:rPr>
              <a:t>日本提出的机器人路线图，包含三个领域，即“新世纪工业机器人” “服务机器人”和“特种机器人”，并从技术图中的重要技术明确其性能和技术指标，并提到创建和扩大机器人的早期市场，</a:t>
            </a:r>
            <a:r>
              <a:rPr lang="en-US" altLang="x-none" sz="2400" b="1" dirty="0">
                <a:latin typeface="微软雅黑" panose="020B0503020204020204" pitchFamily="34" charset="-122"/>
                <a:ea typeface="微软雅黑" panose="020B0503020204020204" pitchFamily="34" charset="-122"/>
              </a:rPr>
              <a:t>缩短满足多种需求的机器人的开发时间，降低成本，扩大加入的企业。</a:t>
            </a:r>
            <a:endParaRPr lang="en-US" altLang="x-none" sz="2400" b="1" dirty="0">
              <a:latin typeface="微软雅黑" panose="020B0503020204020204" pitchFamily="34" charset="-122"/>
              <a:ea typeface="微软雅黑" panose="020B0503020204020204" pitchFamily="34" charset="-122"/>
            </a:endParaRPr>
          </a:p>
          <a:p>
            <a:pPr lvl="0" eaLnBrk="1" hangingPunct="1">
              <a:lnSpc>
                <a:spcPct val="90000"/>
              </a:lnSpc>
              <a:buNone/>
            </a:pPr>
            <a:endParaRPr lang="en-US" altLang="x-none" sz="2400" dirty="0">
              <a:latin typeface="微软雅黑" panose="020B0503020204020204" pitchFamily="34" charset="-122"/>
              <a:ea typeface="微软雅黑" panose="020B0503020204020204" pitchFamily="34" charset="-122"/>
            </a:endParaRPr>
          </a:p>
          <a:p>
            <a:pPr lvl="0" eaLnBrk="1" hangingPunct="1">
              <a:lnSpc>
                <a:spcPct val="90000"/>
              </a:lnSpc>
              <a:buNone/>
            </a:pPr>
            <a:r>
              <a:rPr lang="en-US" altLang="x-none" sz="2400" dirty="0">
                <a:latin typeface="微软雅黑" panose="020B0503020204020204" pitchFamily="34" charset="-122"/>
                <a:ea typeface="微软雅黑" panose="020B0503020204020204" pitchFamily="34" charset="-122"/>
              </a:rPr>
              <a:t>  </a:t>
            </a:r>
            <a:r>
              <a:rPr lang="en-US" altLang="zh-CN" sz="2400" b="1"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2015</a:t>
            </a:r>
            <a:r>
              <a:rPr lang="zh-CN" altLang="en-US" sz="2400" dirty="0">
                <a:latin typeface="微软雅黑" panose="020B0503020204020204" pitchFamily="34" charset="-122"/>
                <a:ea typeface="微软雅黑" panose="020B0503020204020204" pitchFamily="34" charset="-122"/>
              </a:rPr>
              <a:t>年初，日本政府公布了《日本机器人新战略》，提出三大核心目标，即：“世界机器人创新基地”、“世界第一的机器人应用国家”、“迈向世界领先的机器人新时代”，在其五年行动计划中，明确提出要“研究开发下一代机器人中要实现的数据终端化、网络化、云计算等技术”。</a:t>
            </a:r>
            <a:endParaRPr lang="en-US" altLang="x-none" sz="2400" dirty="0">
              <a:latin typeface="微软雅黑" panose="020B0503020204020204" pitchFamily="34" charset="-122"/>
              <a:ea typeface="微软雅黑" panose="020B0503020204020204" pitchFamily="34" charset="-122"/>
            </a:endParaRPr>
          </a:p>
        </p:txBody>
      </p:sp>
      <p:sp>
        <p:nvSpPr>
          <p:cNvPr id="37891" name="文本框 24578"/>
          <p:cNvSpPr txBox="1"/>
          <p:nvPr/>
        </p:nvSpPr>
        <p:spPr>
          <a:xfrm>
            <a:off x="468313" y="477838"/>
            <a:ext cx="5545137" cy="517525"/>
          </a:xfrm>
          <a:prstGeom prst="rect">
            <a:avLst/>
          </a:prstGeom>
          <a:noFill/>
          <a:ln w="9525">
            <a:noFill/>
          </a:ln>
          <a:effectLst>
            <a:prstShdw prst="shdw13" dist="53882" dir="13499999">
              <a:schemeClr val="bg2">
                <a:alpha val="50000"/>
              </a:schemeClr>
            </a:prstShdw>
          </a:effectLst>
        </p:spPr>
        <p:txBody>
          <a:bodyPr>
            <a:spAutoFit/>
          </a:bodyPr>
          <a:lstStyle/>
          <a:p>
            <a:pPr lvl="0" eaLnBrk="1" hangingPunct="1">
              <a:spcBef>
                <a:spcPct val="50000"/>
              </a:spcBef>
            </a:pPr>
            <a:r>
              <a:rPr lang="en-US" altLang="x-none" sz="2800" b="1"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日本机器人发展计划</a:t>
            </a:r>
            <a:endParaRPr lang="en-US" altLang="x-none" sz="2800" b="1"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body" idx="4294967295"/>
          </p:nvPr>
        </p:nvSpPr>
        <p:spPr>
          <a:xfrm>
            <a:off x="685800" y="1844675"/>
            <a:ext cx="7991475" cy="3457575"/>
          </a:xfrm>
        </p:spPr>
        <p:txBody>
          <a:bodyPr vert="horz" wrap="square" lIns="91440" tIns="45720" rIns="91440" bIns="45720" numCol="1" anchor="t" anchorCtr="0" compatLnSpc="1"/>
          <a:lstStyle/>
          <a:p>
            <a:pPr marL="812800" marR="0" lvl="0" indent="-8128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en-US" sz="32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mn-lt"/>
                <a:ea typeface="微软雅黑" panose="020B0503020204020204" pitchFamily="34" charset="-122"/>
                <a:cs typeface="+mn-cs"/>
              </a:rPr>
              <a:t>一</a:t>
            </a:r>
            <a:r>
              <a:rPr kumimoji="0" lang="en-US" altLang="en-US" sz="32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mn-lt"/>
                <a:ea typeface="微软雅黑" panose="020B0503020204020204" pitchFamily="34" charset="-122"/>
                <a:cs typeface="+mn-cs"/>
              </a:rPr>
              <a:t>、</a:t>
            </a:r>
            <a:r>
              <a:rPr kumimoji="0" lang="en-US" altLang="zh-CN" sz="3200" b="0"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mn-lt"/>
                <a:ea typeface="微软雅黑" panose="020B0503020204020204" pitchFamily="34" charset="-122"/>
                <a:cs typeface="+mn-cs"/>
              </a:rPr>
              <a:t>国际</a:t>
            </a:r>
            <a:r>
              <a:rPr kumimoji="0" lang="zh-CN" altLang="en-US" sz="32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mn-lt"/>
                <a:ea typeface="微软雅黑" panose="020B0503020204020204" pitchFamily="34" charset="-122"/>
                <a:cs typeface="+mn-cs"/>
              </a:rPr>
              <a:t>国内机器人发展态势</a:t>
            </a:r>
            <a:endParaRPr kumimoji="0" lang="zh-CN" altLang="en-US" sz="32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mn-lt"/>
              <a:ea typeface="微软雅黑" panose="020B0503020204020204" pitchFamily="34" charset="-122"/>
              <a:cs typeface="+mn-cs"/>
            </a:endParaRPr>
          </a:p>
          <a:p>
            <a:pPr marL="812800" marR="0" lvl="0" indent="-8128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mn-lt"/>
              <a:ea typeface="微软雅黑" panose="020B0503020204020204" pitchFamily="34" charset="-122"/>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p:cNvSpPr>
          <p:nvPr>
            <p:ph type="title" idx="4294967295"/>
          </p:nvPr>
        </p:nvSpPr>
        <p:spPr>
          <a:xfrm>
            <a:off x="180975" y="260350"/>
            <a:ext cx="6696075" cy="704850"/>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x-none" sz="2800" b="1" i="0" u="none" strike="noStrike" kern="1200" cap="none" spc="0" normalizeH="0" baseline="0" noProof="1">
                <a:ln>
                  <a:noFill/>
                </a:ln>
                <a:solidFill>
                  <a:schemeClr val="tx2"/>
                </a:solidFill>
                <a:effectLst/>
                <a:uLnTx/>
                <a:uFillTx/>
                <a:latin typeface="微软雅黑" panose="020B0503020204020204" pitchFamily="34" charset="-122"/>
                <a:ea typeface="微软雅黑" panose="020B0503020204020204" pitchFamily="34" charset="-122"/>
                <a:cs typeface="+mj-cs"/>
              </a:rPr>
              <a:t>欧洲相关工业机器人发展计划</a:t>
            </a:r>
            <a:endParaRPr kumimoji="0" lang="en-US" altLang="x-none" sz="2800" b="1" i="0" u="none" strike="noStrike" kern="1200" cap="none" spc="0" normalizeH="0" baseline="0" noProof="1">
              <a:ln>
                <a:noFill/>
              </a:ln>
              <a:solidFill>
                <a:schemeClr val="tx2"/>
              </a:solidFill>
              <a:effectLst>
                <a:outerShdw blurRad="38100" dist="38100" dir="2700000">
                  <a:srgbClr val="C0C0C0"/>
                </a:outerShdw>
              </a:effectLst>
              <a:uLnTx/>
              <a:uFillTx/>
              <a:latin typeface="微软雅黑" panose="020B0503020204020204" pitchFamily="34" charset="-122"/>
              <a:ea typeface="微软雅黑" panose="020B0503020204020204" pitchFamily="34" charset="-122"/>
              <a:cs typeface="+mj-cs"/>
            </a:endParaRPr>
          </a:p>
        </p:txBody>
      </p:sp>
      <p:sp>
        <p:nvSpPr>
          <p:cNvPr id="38915" name="Rectangle 3"/>
          <p:cNvSpPr>
            <a:spLocks noGrp="1" noRot="1"/>
          </p:cNvSpPr>
          <p:nvPr>
            <p:ph type="body"/>
          </p:nvPr>
        </p:nvSpPr>
        <p:spPr>
          <a:xfrm>
            <a:off x="396875" y="1600200"/>
            <a:ext cx="8207375" cy="3270250"/>
          </a:xfrm>
        </p:spPr>
        <p:txBody>
          <a:bodyPr vert="horz" wrap="square" lIns="91440" tIns="45720" rIns="91440" bIns="45720" anchor="t"/>
          <a:lstStyle/>
          <a:p>
            <a:pPr lvl="0" eaLnBrk="1" hangingPunct="1">
              <a:buNone/>
            </a:pPr>
            <a:r>
              <a:rPr lang="en-US" altLang="zh-CN" sz="2400" dirty="0">
                <a:latin typeface="微软雅黑" panose="020B0503020204020204" pitchFamily="34" charset="-122"/>
                <a:ea typeface="微软雅黑" panose="020B0503020204020204" pitchFamily="34" charset="-122"/>
              </a:rPr>
              <a:t>--</a:t>
            </a:r>
            <a:r>
              <a:rPr lang="en-US" altLang="x-none" sz="2400" dirty="0">
                <a:latin typeface="微软雅黑" panose="020B0503020204020204" pitchFamily="34" charset="-122"/>
                <a:ea typeface="微软雅黑" panose="020B0503020204020204" pitchFamily="34" charset="-122"/>
              </a:rPr>
              <a:t>欧盟第七研发框架计划（</a:t>
            </a:r>
            <a:r>
              <a:rPr lang="en-US" altLang="zh-CN" sz="2400" dirty="0">
                <a:latin typeface="微软雅黑" panose="020B0503020204020204" pitchFamily="34" charset="-122"/>
                <a:ea typeface="微软雅黑" panose="020B0503020204020204" pitchFamily="34" charset="-122"/>
              </a:rPr>
              <a:t>2007~2013</a:t>
            </a:r>
            <a:r>
              <a:rPr lang="en-US" altLang="x-none" sz="2400" dirty="0">
                <a:latin typeface="微软雅黑" panose="020B0503020204020204" pitchFamily="34" charset="-122"/>
                <a:ea typeface="微软雅黑" panose="020B0503020204020204" pitchFamily="34" charset="-122"/>
              </a:rPr>
              <a:t>年）投入机器人研究经费达</a:t>
            </a:r>
            <a:r>
              <a:rPr lang="en-US" altLang="zh-CN" sz="2400" dirty="0">
                <a:latin typeface="微软雅黑" panose="020B0503020204020204" pitchFamily="34" charset="-122"/>
                <a:ea typeface="微软雅黑" panose="020B0503020204020204" pitchFamily="34" charset="-122"/>
              </a:rPr>
              <a:t>6</a:t>
            </a:r>
            <a:r>
              <a:rPr lang="en-US" altLang="x-none" sz="2400" dirty="0">
                <a:latin typeface="微软雅黑" panose="020B0503020204020204" pitchFamily="34" charset="-122"/>
                <a:ea typeface="微软雅黑" panose="020B0503020204020204" pitchFamily="34" charset="-122"/>
              </a:rPr>
              <a:t>亿欧元，未来的研究计划 （</a:t>
            </a:r>
            <a:r>
              <a:rPr lang="en-US" altLang="zh-CN" sz="2400" dirty="0">
                <a:latin typeface="微软雅黑" panose="020B0503020204020204" pitchFamily="34" charset="-122"/>
                <a:ea typeface="微软雅黑" panose="020B0503020204020204" pitchFamily="34" charset="-122"/>
              </a:rPr>
              <a:t>2013~2020</a:t>
            </a:r>
            <a:r>
              <a:rPr lang="en-US" altLang="x-none" sz="2400" dirty="0">
                <a:latin typeface="微软雅黑" panose="020B0503020204020204" pitchFamily="34" charset="-122"/>
                <a:ea typeface="微软雅黑" panose="020B0503020204020204" pitchFamily="34" charset="-122"/>
              </a:rPr>
              <a:t>年）对机器人研究的经费投入将达到</a:t>
            </a:r>
            <a:r>
              <a:rPr lang="en-US" altLang="zh-CN" sz="2400" dirty="0">
                <a:latin typeface="微软雅黑" panose="020B0503020204020204" pitchFamily="34" charset="-122"/>
                <a:ea typeface="微软雅黑" panose="020B0503020204020204" pitchFamily="34" charset="-122"/>
              </a:rPr>
              <a:t>140</a:t>
            </a:r>
            <a:r>
              <a:rPr lang="en-US" altLang="x-none" sz="2400" dirty="0">
                <a:latin typeface="微软雅黑" panose="020B0503020204020204" pitchFamily="34" charset="-122"/>
                <a:ea typeface="微软雅黑" panose="020B0503020204020204" pitchFamily="34" charset="-122"/>
              </a:rPr>
              <a:t>亿欧元，并提出了</a:t>
            </a:r>
            <a:r>
              <a:rPr lang="en-US" altLang="zh-CN" sz="2400" dirty="0">
                <a:latin typeface="微软雅黑" panose="020B0503020204020204" pitchFamily="34" charset="-122"/>
                <a:ea typeface="微软雅黑" panose="020B0503020204020204" pitchFamily="34" charset="-122"/>
              </a:rPr>
              <a:t>2002~2022</a:t>
            </a:r>
            <a:r>
              <a:rPr lang="en-US" altLang="x-none" sz="2400" dirty="0">
                <a:latin typeface="微软雅黑" panose="020B0503020204020204" pitchFamily="34" charset="-122"/>
                <a:ea typeface="微软雅黑" panose="020B0503020204020204" pitchFamily="34" charset="-122"/>
              </a:rPr>
              <a:t>年欧洲机器人研究与应用的路线图。</a:t>
            </a:r>
            <a:endParaRPr lang="en-US" altLang="x-none" sz="2400" dirty="0">
              <a:latin typeface="微软雅黑" panose="020B0503020204020204" pitchFamily="34" charset="-122"/>
              <a:ea typeface="微软雅黑" panose="020B0503020204020204" pitchFamily="34" charset="-122"/>
            </a:endParaRPr>
          </a:p>
          <a:p>
            <a:pPr lvl="0" eaLnBrk="1" hangingPunct="1">
              <a:buNone/>
            </a:pPr>
            <a:endParaRPr lang="en-US" altLang="zh-CN" sz="2400" dirty="0">
              <a:latin typeface="微软雅黑" panose="020B0503020204020204" pitchFamily="34" charset="-122"/>
              <a:ea typeface="微软雅黑" panose="020B0503020204020204" pitchFamily="34" charset="-122"/>
            </a:endParaRPr>
          </a:p>
          <a:p>
            <a:pPr lvl="0" eaLnBrk="1" hangingPunct="1">
              <a:buNone/>
            </a:pPr>
            <a:r>
              <a:rPr lang="en-US" altLang="zh-CN" sz="2400" dirty="0">
                <a:latin typeface="微软雅黑" panose="020B0503020204020204" pitchFamily="34" charset="-122"/>
                <a:ea typeface="微软雅黑" panose="020B0503020204020204" pitchFamily="34" charset="-122"/>
              </a:rPr>
              <a:t>--</a:t>
            </a:r>
            <a:r>
              <a:rPr lang="en-US" altLang="x-none" sz="2400" dirty="0">
                <a:latin typeface="微软雅黑" panose="020B0503020204020204" pitchFamily="34" charset="-122"/>
                <a:ea typeface="微软雅黑" panose="020B0503020204020204" pitchFamily="34" charset="-122"/>
              </a:rPr>
              <a:t>德国发布</a:t>
            </a:r>
            <a:r>
              <a:rPr lang="en-US" altLang="zh-CN" sz="2400" dirty="0">
                <a:latin typeface="微软雅黑" panose="020B0503020204020204" pitchFamily="34" charset="-122"/>
                <a:ea typeface="微软雅黑" panose="020B0503020204020204" pitchFamily="34" charset="-122"/>
              </a:rPr>
              <a:t>《</a:t>
            </a:r>
            <a:r>
              <a:rPr lang="en-US" altLang="x-none" sz="2400" dirty="0">
                <a:latin typeface="微软雅黑" panose="020B0503020204020204" pitchFamily="34" charset="-122"/>
                <a:ea typeface="微软雅黑" panose="020B0503020204020204" pitchFamily="34" charset="-122"/>
              </a:rPr>
              <a:t>保障德国制造业未来，实施工业</a:t>
            </a:r>
            <a:r>
              <a:rPr lang="en-US" altLang="zh-CN" sz="2400" dirty="0">
                <a:latin typeface="微软雅黑" panose="020B0503020204020204" pitchFamily="34" charset="-122"/>
                <a:ea typeface="微软雅黑" panose="020B0503020204020204" pitchFamily="34" charset="-122"/>
              </a:rPr>
              <a:t>4.0</a:t>
            </a:r>
            <a:r>
              <a:rPr lang="en-US" altLang="x-none" sz="2400" dirty="0">
                <a:latin typeface="微软雅黑" panose="020B0503020204020204" pitchFamily="34" charset="-122"/>
                <a:ea typeface="微软雅黑" panose="020B0503020204020204" pitchFamily="34" charset="-122"/>
              </a:rPr>
              <a:t>战略的建议</a:t>
            </a:r>
            <a:r>
              <a:rPr lang="en-US" altLang="zh-CN" sz="2400" dirty="0">
                <a:latin typeface="微软雅黑" panose="020B0503020204020204" pitchFamily="34" charset="-122"/>
                <a:ea typeface="微软雅黑" panose="020B0503020204020204" pitchFamily="34" charset="-122"/>
              </a:rPr>
              <a:t>》</a:t>
            </a:r>
            <a:r>
              <a:rPr lang="en-US" altLang="x-none" sz="2400" dirty="0">
                <a:latin typeface="微软雅黑" panose="020B0503020204020204" pitchFamily="34" charset="-122"/>
                <a:ea typeface="微软雅黑" panose="020B0503020204020204" pitchFamily="34" charset="-122"/>
              </a:rPr>
              <a:t>，实现智能制造</a:t>
            </a:r>
            <a:endParaRPr lang="en-US" altLang="x-none" sz="2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p:cNvSpPr>
          <p:nvPr>
            <p:ph type="title" idx="4294967295"/>
          </p:nvPr>
        </p:nvSpPr>
        <p:spPr>
          <a:xfrm>
            <a:off x="457200" y="276225"/>
            <a:ext cx="8435975" cy="633413"/>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x-none" sz="2800" b="1" i="0" u="none" strike="noStrike" kern="1200" cap="none" spc="0" normalizeH="0" baseline="0" noProof="1">
                <a:ln>
                  <a:noFill/>
                </a:ln>
                <a:solidFill>
                  <a:schemeClr val="tx2"/>
                </a:solidFill>
                <a:effectLst/>
                <a:uLnTx/>
                <a:uFillTx/>
                <a:latin typeface="微软雅黑" panose="020B0503020204020204" pitchFamily="34" charset="-122"/>
                <a:ea typeface="微软雅黑" panose="020B0503020204020204" pitchFamily="34" charset="-122"/>
                <a:cs typeface="+mj-cs"/>
              </a:rPr>
              <a:t>韩国相关工业机器人发展计划</a:t>
            </a:r>
            <a:endParaRPr kumimoji="0" lang="en-US" altLang="x-none" sz="2800" b="1" i="0" u="none" strike="noStrike" kern="1200" cap="none" spc="0" normalizeH="0" baseline="0" noProof="1">
              <a:ln>
                <a:noFill/>
              </a:ln>
              <a:solidFill>
                <a:schemeClr val="tx2"/>
              </a:solidFill>
              <a:effectLst>
                <a:outerShdw blurRad="38100" dist="38100" dir="2700000">
                  <a:srgbClr val="C0C0C0"/>
                </a:outerShdw>
              </a:effectLst>
              <a:uLnTx/>
              <a:uFillTx/>
              <a:latin typeface="微软雅黑" panose="020B0503020204020204" pitchFamily="34" charset="-122"/>
              <a:ea typeface="微软雅黑" panose="020B0503020204020204" pitchFamily="34" charset="-122"/>
              <a:cs typeface="+mj-cs"/>
            </a:endParaRPr>
          </a:p>
        </p:txBody>
      </p:sp>
      <p:sp>
        <p:nvSpPr>
          <p:cNvPr id="39939" name="Rectangle 3"/>
          <p:cNvSpPr>
            <a:spLocks noGrp="1" noRot="1"/>
          </p:cNvSpPr>
          <p:nvPr>
            <p:ph type="body"/>
          </p:nvPr>
        </p:nvSpPr>
        <p:spPr>
          <a:xfrm>
            <a:off x="457200" y="1054100"/>
            <a:ext cx="8229600" cy="5543550"/>
          </a:xfrm>
        </p:spPr>
        <p:txBody>
          <a:bodyPr vert="horz" wrap="square" lIns="91440" tIns="45720" rIns="91440" bIns="45720" anchor="t"/>
          <a:lstStyle/>
          <a:p>
            <a:pPr lvl="0" eaLnBrk="1" hangingPunct="1">
              <a:lnSpc>
                <a:spcPct val="90000"/>
              </a:lnSpc>
              <a:buNone/>
            </a:pPr>
            <a:r>
              <a:rPr lang="en-US" altLang="zh-CN" sz="2400" dirty="0">
                <a:latin typeface="微软雅黑" panose="020B0503020204020204" pitchFamily="34" charset="-122"/>
                <a:ea typeface="微软雅黑" panose="020B0503020204020204" pitchFamily="34" charset="-122"/>
              </a:rPr>
              <a:t> --</a:t>
            </a:r>
            <a:r>
              <a:rPr lang="en-US" altLang="x-none" sz="2400" dirty="0">
                <a:latin typeface="微软雅黑" panose="020B0503020204020204" pitchFamily="34" charset="-122"/>
                <a:ea typeface="微软雅黑" panose="020B0503020204020204" pitchFamily="34" charset="-122"/>
              </a:rPr>
              <a:t>韩国工业机器人产业起步较晚，但发展速度较快。韩国于</a:t>
            </a:r>
            <a:r>
              <a:rPr lang="en-US" altLang="zh-CN" sz="2400" dirty="0">
                <a:latin typeface="微软雅黑" panose="020B0503020204020204" pitchFamily="34" charset="-122"/>
                <a:ea typeface="微软雅黑" panose="020B0503020204020204" pitchFamily="34" charset="-122"/>
              </a:rPr>
              <a:t>20</a:t>
            </a:r>
            <a:r>
              <a:rPr lang="en-US" altLang="x-none" sz="2400" dirty="0">
                <a:latin typeface="微软雅黑" panose="020B0503020204020204" pitchFamily="34" charset="-122"/>
                <a:ea typeface="微软雅黑" panose="020B0503020204020204" pitchFamily="34" charset="-122"/>
              </a:rPr>
              <a:t>世纪</a:t>
            </a:r>
            <a:r>
              <a:rPr lang="en-US" altLang="zh-CN" sz="2400" dirty="0">
                <a:latin typeface="微软雅黑" panose="020B0503020204020204" pitchFamily="34" charset="-122"/>
                <a:ea typeface="微软雅黑" panose="020B0503020204020204" pitchFamily="34" charset="-122"/>
              </a:rPr>
              <a:t>80</a:t>
            </a:r>
            <a:r>
              <a:rPr lang="en-US" altLang="x-none" sz="2400" dirty="0">
                <a:latin typeface="微软雅黑" panose="020B0503020204020204" pitchFamily="34" charset="-122"/>
                <a:ea typeface="微软雅黑" panose="020B0503020204020204" pitchFamily="34" charset="-122"/>
              </a:rPr>
              <a:t>年代末开始大力发展工业机器人技术，在政府的资助和引导下，由现代重工集团牵头，用了</a:t>
            </a:r>
            <a:r>
              <a:rPr lang="en-US" altLang="zh-CN" sz="2400" dirty="0">
                <a:latin typeface="微软雅黑" panose="020B0503020204020204" pitchFamily="34" charset="-122"/>
                <a:ea typeface="微软雅黑" panose="020B0503020204020204" pitchFamily="34" charset="-122"/>
              </a:rPr>
              <a:t>10</a:t>
            </a:r>
            <a:r>
              <a:rPr lang="en-US" altLang="x-none" sz="2400" dirty="0">
                <a:latin typeface="微软雅黑" panose="020B0503020204020204" pitchFamily="34" charset="-122"/>
                <a:ea typeface="微软雅黑" panose="020B0503020204020204" pitchFamily="34" charset="-122"/>
              </a:rPr>
              <a:t>年的时间形成其工业机器人体系，目前韩国的汽车工业大量应用其本国的机器人。</a:t>
            </a:r>
            <a:endParaRPr lang="en-US" altLang="x-none" sz="2400" dirty="0">
              <a:latin typeface="微软雅黑" panose="020B0503020204020204" pitchFamily="34" charset="-122"/>
              <a:ea typeface="微软雅黑" panose="020B0503020204020204" pitchFamily="34" charset="-122"/>
            </a:endParaRPr>
          </a:p>
          <a:p>
            <a:pPr lvl="0" eaLnBrk="1" hangingPunct="1">
              <a:lnSpc>
                <a:spcPct val="90000"/>
              </a:lnSpc>
              <a:buNone/>
            </a:pPr>
            <a:endParaRPr lang="en-US" altLang="zh-CN" sz="2400" dirty="0">
              <a:latin typeface="微软雅黑" panose="020B0503020204020204" pitchFamily="34" charset="-122"/>
              <a:ea typeface="微软雅黑" panose="020B0503020204020204" pitchFamily="34" charset="-122"/>
            </a:endParaRPr>
          </a:p>
          <a:p>
            <a:pPr lvl="0" eaLnBrk="1" hangingPunct="1">
              <a:lnSpc>
                <a:spcPct val="90000"/>
              </a:lnSpc>
              <a:buNone/>
            </a:pPr>
            <a:r>
              <a:rPr lang="en-US" altLang="zh-CN" sz="2400" dirty="0">
                <a:latin typeface="微软雅黑" panose="020B0503020204020204" pitchFamily="34" charset="-122"/>
                <a:ea typeface="微软雅黑" panose="020B0503020204020204" pitchFamily="34" charset="-122"/>
              </a:rPr>
              <a:t> --</a:t>
            </a:r>
            <a:r>
              <a:rPr lang="en-US" altLang="x-none" sz="2400" dirty="0">
                <a:latin typeface="微软雅黑" panose="020B0503020204020204" pitchFamily="34" charset="-122"/>
                <a:ea typeface="微软雅黑" panose="020B0503020204020204" pitchFamily="34" charset="-122"/>
              </a:rPr>
              <a:t>韩国将机器人与互联网相结合，提出了“</a:t>
            </a:r>
            <a:r>
              <a:rPr lang="en-US" altLang="zh-CN" sz="2400" dirty="0">
                <a:latin typeface="微软雅黑" panose="020B0503020204020204" pitchFamily="34" charset="-122"/>
                <a:ea typeface="微软雅黑" panose="020B0503020204020204" pitchFamily="34" charset="-122"/>
              </a:rPr>
              <a:t>839”</a:t>
            </a:r>
            <a:r>
              <a:rPr lang="en-US" altLang="x-none" sz="2400" dirty="0">
                <a:latin typeface="微软雅黑" panose="020B0503020204020204" pitchFamily="34" charset="-122"/>
                <a:ea typeface="微软雅黑" panose="020B0503020204020204" pitchFamily="34" charset="-122"/>
              </a:rPr>
              <a:t>战略计划，其中智能机器人是其提出的九项核心技术之一。韩国在</a:t>
            </a:r>
            <a:r>
              <a:rPr lang="en-US" altLang="zh-CN" sz="2400" dirty="0">
                <a:latin typeface="微软雅黑" panose="020B0503020204020204" pitchFamily="34" charset="-122"/>
                <a:ea typeface="微软雅黑" panose="020B0503020204020204" pitchFamily="34" charset="-122"/>
              </a:rPr>
              <a:t>2003</a:t>
            </a:r>
            <a:r>
              <a:rPr lang="en-US" altLang="x-none" sz="2400" dirty="0">
                <a:latin typeface="微软雅黑" panose="020B0503020204020204" pitchFamily="34" charset="-122"/>
                <a:ea typeface="微软雅黑" panose="020B0503020204020204" pitchFamily="34" charset="-122"/>
              </a:rPr>
              <a:t>年提出了“十大未来发展动力产业”计划，</a:t>
            </a:r>
            <a:r>
              <a:rPr lang="en-US" altLang="zh-CN" sz="2400" dirty="0">
                <a:latin typeface="微软雅黑" panose="020B0503020204020204" pitchFamily="34" charset="-122"/>
                <a:ea typeface="微软雅黑" panose="020B0503020204020204" pitchFamily="34" charset="-122"/>
              </a:rPr>
              <a:t>2004</a:t>
            </a:r>
            <a:r>
              <a:rPr lang="en-US" altLang="x-none" sz="2400" dirty="0">
                <a:latin typeface="微软雅黑" panose="020B0503020204020204" pitchFamily="34" charset="-122"/>
                <a:ea typeface="微软雅黑" panose="020B0503020204020204" pitchFamily="34" charset="-122"/>
              </a:rPr>
              <a:t>年韩国信息通信部提出“</a:t>
            </a:r>
            <a:r>
              <a:rPr lang="en-US" altLang="zh-CN" sz="2400" dirty="0">
                <a:latin typeface="微软雅黑" panose="020B0503020204020204" pitchFamily="34" charset="-122"/>
                <a:ea typeface="微软雅黑" panose="020B0503020204020204" pitchFamily="34" charset="-122"/>
              </a:rPr>
              <a:t>IT839”</a:t>
            </a:r>
            <a:r>
              <a:rPr lang="en-US" altLang="x-none" sz="2400" dirty="0">
                <a:latin typeface="微软雅黑" panose="020B0503020204020204" pitchFamily="34" charset="-122"/>
                <a:ea typeface="微软雅黑" panose="020B0503020204020204" pitchFamily="34" charset="-122"/>
              </a:rPr>
              <a:t>计划，及其“无所不在的机器人伙伴”项目，</a:t>
            </a:r>
            <a:r>
              <a:rPr lang="en-US" altLang="zh-CN" sz="2400" dirty="0">
                <a:latin typeface="微软雅黑" panose="020B0503020204020204" pitchFamily="34" charset="-122"/>
                <a:ea typeface="微软雅黑" panose="020B0503020204020204" pitchFamily="34" charset="-122"/>
              </a:rPr>
              <a:t>2008</a:t>
            </a:r>
            <a:r>
              <a:rPr lang="en-US" altLang="x-none" sz="2400" dirty="0">
                <a:latin typeface="微软雅黑" panose="020B0503020204020204" pitchFamily="34" charset="-122"/>
                <a:ea typeface="微软雅黑" panose="020B0503020204020204" pitchFamily="34" charset="-122"/>
              </a:rPr>
              <a:t>年后每年资助</a:t>
            </a:r>
            <a:r>
              <a:rPr lang="en-US" altLang="zh-CN" sz="2400" dirty="0">
                <a:latin typeface="微软雅黑" panose="020B0503020204020204" pitchFamily="34" charset="-122"/>
                <a:ea typeface="微软雅黑" panose="020B0503020204020204" pitchFamily="34" charset="-122"/>
              </a:rPr>
              <a:t>4000</a:t>
            </a:r>
            <a:r>
              <a:rPr lang="en-US" altLang="x-none" sz="2400" dirty="0">
                <a:latin typeface="微软雅黑" panose="020B0503020204020204" pitchFamily="34" charset="-122"/>
                <a:ea typeface="微软雅黑" panose="020B0503020204020204" pitchFamily="34" charset="-122"/>
              </a:rPr>
              <a:t>亿韩元（约合</a:t>
            </a:r>
            <a:r>
              <a:rPr lang="en-US" altLang="zh-CN" sz="2400" dirty="0">
                <a:latin typeface="微软雅黑" panose="020B0503020204020204" pitchFamily="34" charset="-122"/>
                <a:ea typeface="微软雅黑" panose="020B0503020204020204" pitchFamily="34" charset="-122"/>
              </a:rPr>
              <a:t>22</a:t>
            </a:r>
            <a:r>
              <a:rPr lang="en-US" altLang="x-none" sz="2400" dirty="0">
                <a:latin typeface="微软雅黑" panose="020B0503020204020204" pitchFamily="34" charset="-122"/>
                <a:ea typeface="微软雅黑" panose="020B0503020204020204" pitchFamily="34" charset="-122"/>
              </a:rPr>
              <a:t>亿元人民币）；</a:t>
            </a:r>
            <a:r>
              <a:rPr lang="en-US" altLang="zh-CN" sz="2400" dirty="0">
                <a:latin typeface="微软雅黑" panose="020B0503020204020204" pitchFamily="34" charset="-122"/>
                <a:ea typeface="微软雅黑" panose="020B0503020204020204" pitchFamily="34" charset="-122"/>
              </a:rPr>
              <a:t>2009</a:t>
            </a:r>
            <a:r>
              <a:rPr lang="en-US" altLang="x-none" sz="2400" dirty="0">
                <a:latin typeface="微软雅黑" panose="020B0503020204020204" pitchFamily="34" charset="-122"/>
                <a:ea typeface="微软雅黑" panose="020B0503020204020204" pitchFamily="34" charset="-122"/>
              </a:rPr>
              <a:t>年韩国政府提出了“第一次智能型机器人基本计划”，计划在</a:t>
            </a:r>
            <a:r>
              <a:rPr lang="en-US" altLang="zh-CN" sz="2400" dirty="0">
                <a:latin typeface="微软雅黑" panose="020B0503020204020204" pitchFamily="34" charset="-122"/>
                <a:ea typeface="微软雅黑" panose="020B0503020204020204" pitchFamily="34" charset="-122"/>
              </a:rPr>
              <a:t>2013</a:t>
            </a:r>
            <a:r>
              <a:rPr lang="en-US" altLang="x-none" sz="2400" dirty="0">
                <a:latin typeface="微软雅黑" panose="020B0503020204020204" pitchFamily="34" charset="-122"/>
                <a:ea typeface="微软雅黑" panose="020B0503020204020204" pitchFamily="34" charset="-122"/>
              </a:rPr>
              <a:t>年以前投入</a:t>
            </a:r>
            <a:r>
              <a:rPr lang="en-US" altLang="zh-CN" sz="2400" dirty="0">
                <a:latin typeface="微软雅黑" panose="020B0503020204020204" pitchFamily="34" charset="-122"/>
                <a:ea typeface="微软雅黑" panose="020B0503020204020204" pitchFamily="34" charset="-122"/>
              </a:rPr>
              <a:t>1</a:t>
            </a:r>
            <a:r>
              <a:rPr lang="en-US" altLang="x-none" sz="2400" dirty="0">
                <a:latin typeface="微软雅黑" panose="020B0503020204020204" pitchFamily="34" charset="-122"/>
                <a:ea typeface="微软雅黑" panose="020B0503020204020204" pitchFamily="34" charset="-122"/>
              </a:rPr>
              <a:t>万亿韩元（约合</a:t>
            </a:r>
            <a:r>
              <a:rPr lang="en-US" altLang="zh-CN" sz="2400" dirty="0">
                <a:latin typeface="微软雅黑" panose="020B0503020204020204" pitchFamily="34" charset="-122"/>
                <a:ea typeface="微软雅黑" panose="020B0503020204020204" pitchFamily="34" charset="-122"/>
              </a:rPr>
              <a:t>55</a:t>
            </a:r>
            <a:r>
              <a:rPr lang="en-US" altLang="x-none" sz="2400" dirty="0">
                <a:latin typeface="微软雅黑" panose="020B0503020204020204" pitchFamily="34" charset="-122"/>
                <a:ea typeface="微软雅黑" panose="020B0503020204020204" pitchFamily="34" charset="-122"/>
              </a:rPr>
              <a:t>亿元人民币）；</a:t>
            </a:r>
            <a:r>
              <a:rPr lang="en-US" altLang="zh-CN" sz="2400" dirty="0">
                <a:latin typeface="微软雅黑" panose="020B0503020204020204" pitchFamily="34" charset="-122"/>
                <a:ea typeface="微软雅黑" panose="020B0503020204020204" pitchFamily="34" charset="-122"/>
              </a:rPr>
              <a:t>2012</a:t>
            </a:r>
            <a:r>
              <a:rPr lang="en-US" altLang="x-none" sz="2400" dirty="0">
                <a:latin typeface="微软雅黑" panose="020B0503020204020204" pitchFamily="34" charset="-122"/>
                <a:ea typeface="微软雅黑" panose="020B0503020204020204" pitchFamily="34" charset="-122"/>
              </a:rPr>
              <a:t>年</a:t>
            </a:r>
            <a:r>
              <a:rPr lang="en-US" altLang="zh-CN" sz="2400" dirty="0">
                <a:latin typeface="微软雅黑" panose="020B0503020204020204" pitchFamily="34" charset="-122"/>
                <a:ea typeface="微软雅黑" panose="020B0503020204020204" pitchFamily="34" charset="-122"/>
              </a:rPr>
              <a:t>10</a:t>
            </a:r>
            <a:r>
              <a:rPr lang="en-US" altLang="x-none" sz="2400" dirty="0">
                <a:latin typeface="微软雅黑" panose="020B0503020204020204" pitchFamily="34" charset="-122"/>
                <a:ea typeface="微软雅黑" panose="020B0503020204020204" pitchFamily="34" charset="-122"/>
              </a:rPr>
              <a:t>月发布了“机器人未来战略展望</a:t>
            </a:r>
            <a:r>
              <a:rPr lang="en-US" altLang="zh-CN" sz="2400" dirty="0">
                <a:latin typeface="微软雅黑" panose="020B0503020204020204" pitchFamily="34" charset="-122"/>
                <a:ea typeface="微软雅黑" panose="020B0503020204020204" pitchFamily="34" charset="-122"/>
              </a:rPr>
              <a:t>2022</a:t>
            </a:r>
            <a:r>
              <a:rPr lang="zh-CN" altLang="en-US" sz="2400" dirty="0">
                <a:latin typeface="微软雅黑" panose="020B0503020204020204" pitchFamily="34" charset="-122"/>
                <a:ea typeface="微软雅黑" panose="020B0503020204020204" pitchFamily="34" charset="-122"/>
              </a:rPr>
              <a:t>”</a:t>
            </a:r>
            <a:r>
              <a:rPr lang="en-US" altLang="x-none" sz="2400" dirty="0">
                <a:latin typeface="微软雅黑" panose="020B0503020204020204" pitchFamily="34" charset="-122"/>
                <a:ea typeface="微软雅黑" panose="020B0503020204020204" pitchFamily="34" charset="-122"/>
              </a:rPr>
              <a:t>等。</a:t>
            </a:r>
            <a:endParaRPr lang="en-US" altLang="x-none" sz="2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内容占位符 2"/>
          <p:cNvSpPr txBox="1"/>
          <p:nvPr/>
        </p:nvSpPr>
        <p:spPr>
          <a:xfrm>
            <a:off x="323850" y="3141663"/>
            <a:ext cx="8496300" cy="3240087"/>
          </a:xfrm>
          <a:prstGeom prst="rect">
            <a:avLst/>
          </a:prstGeom>
          <a:solidFill>
            <a:schemeClr val="bg1"/>
          </a:solidFill>
          <a:ln w="25400" cap="flat" cmpd="sng">
            <a:solidFill>
              <a:srgbClr val="B5B8DD"/>
            </a:solidFill>
            <a:prstDash val="solid"/>
            <a:miter/>
            <a:headEnd type="none" w="med" len="med"/>
            <a:tailEnd type="none" w="med" len="med"/>
          </a:ln>
        </p:spPr>
        <p:txBody>
          <a:bodyPr/>
          <a:lstStyle/>
          <a:p>
            <a:pPr marL="342900" lvl="0" indent="-342900" eaLnBrk="1" hangingPunct="1">
              <a:spcBef>
                <a:spcPts val="1200"/>
              </a:spcBef>
              <a:buClr>
                <a:schemeClr val="accent1"/>
              </a:buClr>
              <a:buSzPct val="80000"/>
              <a:buFont typeface="Wingdings" panose="05000000000000000000" pitchFamily="2" charset="2"/>
              <a:buChar char="p"/>
            </a:pPr>
            <a:r>
              <a:rPr lang="zh-CN" altLang="en-US" sz="2000" b="1" dirty="0">
                <a:latin typeface="微软雅黑" panose="020B0503020204020204" pitchFamily="34" charset="-122"/>
                <a:ea typeface="微软雅黑" panose="020B0503020204020204" pitchFamily="34" charset="-122"/>
              </a:rPr>
              <a:t>工业机器人是我国制造业转型、提质增效必不可少的高端装备</a:t>
            </a:r>
            <a:endParaRPr lang="zh-CN" altLang="en-US" sz="2000" b="1" dirty="0">
              <a:latin typeface="微软雅黑" panose="020B0503020204020204" pitchFamily="34" charset="-122"/>
              <a:ea typeface="微软雅黑" panose="020B0503020204020204" pitchFamily="34" charset="-122"/>
            </a:endParaRPr>
          </a:p>
          <a:p>
            <a:pPr marL="742950" lvl="1" indent="-285750" eaLnBrk="1" hangingPunct="1">
              <a:spcBef>
                <a:spcPts val="1200"/>
              </a:spcBef>
              <a:buClr>
                <a:schemeClr val="accent1"/>
              </a:buClr>
              <a:buSzPct val="80000"/>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我国经济和工业发展水平已具备大力发展机器人产业的基础，量大、门类齐全的制造业亟需“机器换人”助推产业升级，市场前景广阔。</a:t>
            </a:r>
            <a:endParaRPr lang="zh-CN" altLang="en-US" dirty="0">
              <a:latin typeface="微软雅黑" panose="020B0503020204020204" pitchFamily="34" charset="-122"/>
              <a:ea typeface="微软雅黑" panose="020B0503020204020204" pitchFamily="34" charset="-122"/>
            </a:endParaRPr>
          </a:p>
          <a:p>
            <a:pPr marL="742950" lvl="1" indent="-285750" eaLnBrk="1" hangingPunct="1">
              <a:spcBef>
                <a:spcPts val="1200"/>
              </a:spcBef>
              <a:buClr>
                <a:schemeClr val="accent1"/>
              </a:buClr>
              <a:buSzPct val="80000"/>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在实现由“制造大国”到“制造强国”的目标过程中，大力促进以机器人为代表的智能制造的发展与应用是实现制造业转型升级、提质增效、提升制造业竞争力的重要路径。</a:t>
            </a:r>
            <a:endParaRPr lang="zh-CN" altLang="en-US" dirty="0">
              <a:latin typeface="Garamond" panose="02020404030301010803" pitchFamily="18" charset="0"/>
              <a:ea typeface="华文楷体" panose="02010600040101010101" pitchFamily="2" charset="-122"/>
            </a:endParaRPr>
          </a:p>
        </p:txBody>
      </p:sp>
      <p:sp>
        <p:nvSpPr>
          <p:cNvPr id="40963" name="矩形 27650"/>
          <p:cNvSpPr/>
          <p:nvPr/>
        </p:nvSpPr>
        <p:spPr>
          <a:xfrm>
            <a:off x="396875" y="188913"/>
            <a:ext cx="7991475" cy="519112"/>
          </a:xfrm>
          <a:prstGeom prst="rect">
            <a:avLst/>
          </a:prstGeom>
          <a:noFill/>
          <a:ln w="9525">
            <a:noFill/>
          </a:ln>
          <a:effectLst>
            <a:prstShdw prst="shdw13" dist="53882" dir="13499999">
              <a:schemeClr val="bg2">
                <a:alpha val="50000"/>
              </a:schemeClr>
            </a:prstShdw>
          </a:effectLst>
        </p:spPr>
        <p:txBody>
          <a:bodyPr>
            <a:spAutoFit/>
          </a:bodyPr>
          <a:lstStyle/>
          <a:p>
            <a:pPr lvl="0" eaLnBrk="1" hangingPunct="1"/>
            <a:r>
              <a:rPr lang="zh-CN" altLang="en-US" sz="2800" b="1" dirty="0">
                <a:solidFill>
                  <a:schemeClr val="tx2"/>
                </a:solidFill>
                <a:latin typeface="微软雅黑" panose="020B0503020204020204" pitchFamily="34" charset="-122"/>
                <a:ea typeface="微软雅黑" panose="020B0503020204020204" pitchFamily="34" charset="-122"/>
              </a:rPr>
              <a:t>国内挑战--转型升级倒逼</a:t>
            </a:r>
            <a:endParaRPr lang="zh-CN" altLang="en-US" sz="2800" b="1" dirty="0">
              <a:solidFill>
                <a:schemeClr val="tx2"/>
              </a:solidFill>
              <a:latin typeface="微软雅黑" panose="020B0503020204020204" pitchFamily="34" charset="-122"/>
              <a:ea typeface="微软雅黑" panose="020B0503020204020204" pitchFamily="34" charset="-122"/>
            </a:endParaRPr>
          </a:p>
        </p:txBody>
      </p:sp>
      <p:sp>
        <p:nvSpPr>
          <p:cNvPr id="40964" name="文本框 27651"/>
          <p:cNvSpPr txBox="1"/>
          <p:nvPr/>
        </p:nvSpPr>
        <p:spPr>
          <a:xfrm>
            <a:off x="539750" y="1054100"/>
            <a:ext cx="8208963" cy="1580515"/>
          </a:xfrm>
          <a:prstGeom prst="rect">
            <a:avLst/>
          </a:prstGeom>
          <a:noFill/>
          <a:ln w="9525">
            <a:noFill/>
          </a:ln>
        </p:spPr>
        <p:txBody>
          <a:bodyPr>
            <a:spAutoFit/>
          </a:bodyPr>
          <a:lstStyle/>
          <a:p>
            <a:pPr lvl="0" eaLnBrk="1" hangingPunct="1"/>
            <a:r>
              <a:rPr lang="zh-CN" altLang="en-US" sz="2400" dirty="0">
                <a:latin typeface="微软雅黑" panose="020B0503020204020204" pitchFamily="34" charset="-122"/>
                <a:ea typeface="微软雅黑" panose="020B0503020204020204" pitchFamily="34" charset="-122"/>
                <a:sym typeface="Arial" panose="020B0604020202020204" pitchFamily="34" charset="0"/>
              </a:rPr>
              <a:t>--我国经济发展进入新常态，实施强国战略，转型升级、   </a:t>
            </a:r>
            <a:endParaRPr lang="zh-CN" altLang="en-US" sz="2400" dirty="0">
              <a:latin typeface="微软雅黑" panose="020B0503020204020204" pitchFamily="34" charset="-122"/>
              <a:ea typeface="微软雅黑" panose="020B0503020204020204" pitchFamily="34" charset="-122"/>
              <a:sym typeface="Arial" panose="020B0604020202020204" pitchFamily="34" charset="0"/>
            </a:endParaRPr>
          </a:p>
          <a:p>
            <a:pPr lvl="0" eaLnBrk="1" hangingPunct="1"/>
            <a:r>
              <a:rPr lang="zh-CN" altLang="en-US" sz="2400" dirty="0">
                <a:latin typeface="微软雅黑" panose="020B0503020204020204" pitchFamily="34" charset="-122"/>
                <a:ea typeface="微软雅黑" panose="020B0503020204020204" pitchFamily="34" charset="-122"/>
                <a:sym typeface="Arial" panose="020B0604020202020204" pitchFamily="34" charset="0"/>
              </a:rPr>
              <a:t>  提质增效任务艰巨</a:t>
            </a:r>
            <a:endParaRPr lang="en-US" altLang="x-none" sz="2400" dirty="0">
              <a:latin typeface="微软雅黑" panose="020B0503020204020204" pitchFamily="34" charset="-122"/>
              <a:ea typeface="微软雅黑" panose="020B0503020204020204" pitchFamily="34" charset="-122"/>
              <a:sym typeface="Arial" panose="020B0604020202020204" pitchFamily="34" charset="0"/>
            </a:endParaRPr>
          </a:p>
          <a:p>
            <a:pPr lvl="0" eaLnBrk="1" hangingPunct="1"/>
            <a:endParaRPr lang="zh-CN" altLang="en-US" sz="2400" dirty="0">
              <a:latin typeface="微软雅黑" panose="020B0503020204020204" pitchFamily="34" charset="-122"/>
              <a:ea typeface="微软雅黑" panose="020B0503020204020204" pitchFamily="34" charset="-122"/>
              <a:sym typeface="Arial" panose="020B0604020202020204" pitchFamily="34" charset="0"/>
            </a:endParaRPr>
          </a:p>
          <a:p>
            <a:pPr lvl="0" eaLnBrk="1" hangingPunct="1"/>
            <a:r>
              <a:rPr lang="zh-CN" altLang="en-US" sz="2400" dirty="0">
                <a:latin typeface="微软雅黑" panose="020B0503020204020204" pitchFamily="34" charset="-122"/>
                <a:ea typeface="微软雅黑" panose="020B0503020204020204" pitchFamily="34" charset="-122"/>
                <a:sym typeface="Arial" panose="020B0604020202020204" pitchFamily="34" charset="0"/>
              </a:rPr>
              <a:t>--我国制造业无论是在国内还是国际市场，亟需提升竞争力</a:t>
            </a:r>
            <a:endParaRPr lang="zh-CN" altLang="en-US" sz="2400" dirty="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p:cNvPicPr>
          <p:nvPr/>
        </p:nvPicPr>
        <p:blipFill>
          <a:blip r:embed="rId1"/>
          <a:stretch>
            <a:fillRect/>
          </a:stretch>
        </p:blipFill>
        <p:spPr>
          <a:xfrm>
            <a:off x="-101600" y="3378200"/>
            <a:ext cx="5075555" cy="2714625"/>
          </a:xfrm>
          <a:prstGeom prst="rect">
            <a:avLst/>
          </a:prstGeom>
          <a:noFill/>
          <a:ln w="9525">
            <a:noFill/>
          </a:ln>
        </p:spPr>
      </p:pic>
      <p:sp>
        <p:nvSpPr>
          <p:cNvPr id="41988" name="矩形 1"/>
          <p:cNvSpPr/>
          <p:nvPr/>
        </p:nvSpPr>
        <p:spPr>
          <a:xfrm>
            <a:off x="661988" y="1341438"/>
            <a:ext cx="8137525" cy="1510030"/>
          </a:xfrm>
          <a:prstGeom prst="rect">
            <a:avLst/>
          </a:prstGeom>
          <a:noFill/>
          <a:ln w="9525">
            <a:noFill/>
          </a:ln>
        </p:spPr>
        <p:txBody>
          <a:bodyPr>
            <a:spAutoFit/>
          </a:bodyPr>
          <a:lstStyle/>
          <a:p>
            <a:pPr lvl="0" eaLnBrk="1" hangingPunct="1">
              <a:lnSpc>
                <a:spcPct val="90000"/>
              </a:lnSpc>
            </a:pPr>
            <a:r>
              <a:rPr lang="en-US" altLang="zh-CN" sz="2000" dirty="0">
                <a:latin typeface="微软雅黑" panose="020B0503020204020204" pitchFamily="34" charset="-122"/>
                <a:ea typeface="微软雅黑" panose="020B0503020204020204" pitchFamily="34" charset="-122"/>
              </a:rPr>
              <a:t>--外资企业在华销售以多关节机器人为主，2016</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占其在华销售工业机器人总量的71.6%；坐标机器人是国产机器人的主力，占其销量的44%。</a:t>
            </a:r>
            <a:endParaRPr lang="en-US" altLang="zh-CN" sz="2000" dirty="0">
              <a:latin typeface="微软雅黑" panose="020B0503020204020204" pitchFamily="34" charset="-122"/>
              <a:ea typeface="微软雅黑" panose="020B0503020204020204" pitchFamily="34" charset="-122"/>
            </a:endParaRPr>
          </a:p>
          <a:p>
            <a:pPr lvl="0" eaLnBrk="1" hangingPunct="1">
              <a:lnSpc>
                <a:spcPct val="90000"/>
              </a:lnSpc>
            </a:pPr>
            <a:endParaRPr lang="en-US" altLang="zh-CN" sz="2000" dirty="0">
              <a:latin typeface="微软雅黑" panose="020B0503020204020204" pitchFamily="34" charset="-122"/>
              <a:ea typeface="微软雅黑" panose="020B0503020204020204" pitchFamily="34" charset="-122"/>
            </a:endParaRPr>
          </a:p>
          <a:p>
            <a:pPr lvl="0" eaLnBrk="1" hangingPunct="1">
              <a:lnSpc>
                <a:spcPct val="90000"/>
              </a:lnSpc>
            </a:pPr>
            <a:r>
              <a:rPr lang="en-US" altLang="zh-CN" sz="2000" dirty="0">
                <a:latin typeface="微软雅黑" panose="020B0503020204020204" pitchFamily="34" charset="-122"/>
                <a:ea typeface="微软雅黑" panose="020B0503020204020204" pitchFamily="34" charset="-122"/>
              </a:rPr>
              <a:t>--国产机器人以三轴、四轴为主，多关节机器人外企产品占据绝对优势。我国市场销售的多关节机器人中78.5%</a:t>
            </a:r>
            <a:r>
              <a:rPr lang="zh-CN" altLang="en-US" sz="2000" dirty="0">
                <a:latin typeface="微软雅黑" panose="020B0503020204020204" pitchFamily="34" charset="-122"/>
                <a:ea typeface="微软雅黑" panose="020B0503020204020204" pitchFamily="34" charset="-122"/>
              </a:rPr>
              <a:t>为外资产品。</a:t>
            </a:r>
            <a:endParaRPr lang="zh-CN" altLang="en-US" sz="2000" dirty="0">
              <a:latin typeface="微软雅黑" panose="020B0503020204020204" pitchFamily="34" charset="-122"/>
              <a:ea typeface="微软雅黑" panose="020B0503020204020204" pitchFamily="34" charset="-122"/>
            </a:endParaRPr>
          </a:p>
        </p:txBody>
      </p:sp>
      <p:sp>
        <p:nvSpPr>
          <p:cNvPr id="41989" name="TextBox 4"/>
          <p:cNvSpPr txBox="1"/>
          <p:nvPr/>
        </p:nvSpPr>
        <p:spPr>
          <a:xfrm>
            <a:off x="312103" y="2947988"/>
            <a:ext cx="4248150" cy="276225"/>
          </a:xfrm>
          <a:prstGeom prst="rect">
            <a:avLst/>
          </a:prstGeom>
          <a:noFill/>
          <a:ln w="9525">
            <a:noFill/>
          </a:ln>
        </p:spPr>
        <p:txBody>
          <a:bodyPr>
            <a:spAutoFit/>
          </a:bodyPr>
          <a:lstStyle/>
          <a:p>
            <a:pPr lvl="0" algn="ctr" eaLnBrk="1" hangingPunct="1"/>
            <a:r>
              <a:rPr lang="en-US" altLang="zh-CN" sz="1200" b="1" dirty="0">
                <a:latin typeface="微软雅黑" panose="020B0503020204020204" pitchFamily="34" charset="-122"/>
                <a:ea typeface="微软雅黑" panose="020B0503020204020204" pitchFamily="34" charset="-122"/>
              </a:rPr>
              <a:t>2013~2015</a:t>
            </a:r>
            <a:r>
              <a:rPr lang="zh-CN" altLang="en-US" sz="1200" b="1" dirty="0">
                <a:latin typeface="微软雅黑" panose="020B0503020204020204" pitchFamily="34" charset="-122"/>
                <a:ea typeface="微软雅黑" panose="020B0503020204020204" pitchFamily="34" charset="-122"/>
              </a:rPr>
              <a:t>年中国工业机器人市场销量占比</a:t>
            </a:r>
            <a:endParaRPr lang="zh-CN" altLang="en-US" sz="1200" b="1" dirty="0">
              <a:latin typeface="微软雅黑" panose="020B0503020204020204" pitchFamily="34" charset="-122"/>
              <a:ea typeface="微软雅黑" panose="020B0503020204020204" pitchFamily="34" charset="-122"/>
            </a:endParaRPr>
          </a:p>
        </p:txBody>
      </p:sp>
      <p:sp>
        <p:nvSpPr>
          <p:cNvPr id="41990" name="TextBox 8"/>
          <p:cNvSpPr txBox="1"/>
          <p:nvPr/>
        </p:nvSpPr>
        <p:spPr>
          <a:xfrm>
            <a:off x="4560253" y="2947988"/>
            <a:ext cx="4248150" cy="276225"/>
          </a:xfrm>
          <a:prstGeom prst="rect">
            <a:avLst/>
          </a:prstGeom>
          <a:noFill/>
          <a:ln w="9525">
            <a:noFill/>
          </a:ln>
        </p:spPr>
        <p:txBody>
          <a:bodyPr>
            <a:spAutoFit/>
          </a:bodyPr>
          <a:lstStyle/>
          <a:p>
            <a:pPr lvl="0" algn="ctr" eaLnBrk="1" hangingPunct="1"/>
            <a:r>
              <a:rPr lang="en-US" altLang="zh-CN" sz="1200" b="1" dirty="0">
                <a:latin typeface="微软雅黑" panose="020B0503020204020204" pitchFamily="34" charset="-122"/>
                <a:ea typeface="微软雅黑" panose="020B0503020204020204" pitchFamily="34" charset="-122"/>
              </a:rPr>
              <a:t>2013~2015</a:t>
            </a:r>
            <a:r>
              <a:rPr lang="zh-CN" altLang="en-US" sz="1200" b="1" dirty="0">
                <a:latin typeface="微软雅黑" panose="020B0503020204020204" pitchFamily="34" charset="-122"/>
                <a:ea typeface="微软雅黑" panose="020B0503020204020204" pitchFamily="34" charset="-122"/>
              </a:rPr>
              <a:t>年中国工业机器人市场价值量占比</a:t>
            </a:r>
            <a:endParaRPr lang="zh-CN" altLang="en-US" sz="1200" b="1" dirty="0">
              <a:latin typeface="微软雅黑" panose="020B0503020204020204" pitchFamily="34" charset="-122"/>
              <a:ea typeface="微软雅黑" panose="020B0503020204020204" pitchFamily="34" charset="-122"/>
            </a:endParaRPr>
          </a:p>
        </p:txBody>
      </p:sp>
      <p:sp>
        <p:nvSpPr>
          <p:cNvPr id="41991" name="矩形 28674"/>
          <p:cNvSpPr/>
          <p:nvPr/>
        </p:nvSpPr>
        <p:spPr>
          <a:xfrm>
            <a:off x="387350" y="441325"/>
            <a:ext cx="7991475" cy="519113"/>
          </a:xfrm>
          <a:prstGeom prst="rect">
            <a:avLst/>
          </a:prstGeom>
          <a:noFill/>
          <a:ln w="9525">
            <a:noFill/>
          </a:ln>
          <a:effectLst>
            <a:prstShdw prst="shdw13" dist="53882" dir="13499999">
              <a:schemeClr val="bg2">
                <a:alpha val="50000"/>
              </a:schemeClr>
            </a:prstShdw>
          </a:effectLst>
        </p:spPr>
        <p:txBody>
          <a:bodyPr>
            <a:spAutoFit/>
          </a:bodyPr>
          <a:lstStyle/>
          <a:p>
            <a:pPr lvl="0" eaLnBrk="1" hangingPunct="1"/>
            <a:r>
              <a:rPr lang="zh-CN" altLang="en-US" sz="2800" b="1" dirty="0">
                <a:solidFill>
                  <a:schemeClr val="tx2"/>
                </a:solidFill>
                <a:latin typeface="微软雅黑" panose="020B0503020204020204" pitchFamily="34" charset="-122"/>
                <a:ea typeface="微软雅黑" panose="020B0503020204020204" pitchFamily="34" charset="-122"/>
              </a:rPr>
              <a:t>国内挑战--自主产品、技术存在差距</a:t>
            </a:r>
            <a:endParaRPr lang="zh-CN" altLang="en-US" sz="2800" b="1" dirty="0">
              <a:solidFill>
                <a:schemeClr val="tx2"/>
              </a:solidFill>
              <a:latin typeface="微软雅黑" panose="020B0503020204020204" pitchFamily="34" charset="-122"/>
              <a:ea typeface="微软雅黑" panose="020B0503020204020204" pitchFamily="34" charset="-122"/>
            </a:endParaRPr>
          </a:p>
        </p:txBody>
      </p:sp>
      <p:sp>
        <p:nvSpPr>
          <p:cNvPr id="25603" name="文本框 71685"/>
          <p:cNvSpPr txBox="1"/>
          <p:nvPr/>
        </p:nvSpPr>
        <p:spPr>
          <a:xfrm>
            <a:off x="6600190" y="6337935"/>
            <a:ext cx="2199640" cy="304800"/>
          </a:xfrm>
          <a:prstGeom prst="rect">
            <a:avLst/>
          </a:prstGeom>
          <a:noFill/>
          <a:ln w="9525">
            <a:noFill/>
          </a:ln>
          <a:effectLst>
            <a:prstShdw prst="shdw13" dist="53882" dir="13499999">
              <a:schemeClr val="bg2">
                <a:alpha val="50000"/>
              </a:schemeClr>
            </a:prstShdw>
          </a:effectLst>
        </p:spPr>
        <p:txBody>
          <a:bodyPr wrap="square">
            <a:spAutoFit/>
          </a:bodyPr>
          <a:p>
            <a:pPr lvl="0" eaLnBrk="1" hangingPunct="1">
              <a:spcBef>
                <a:spcPct val="50000"/>
              </a:spcBef>
            </a:pPr>
            <a:r>
              <a:rPr lang="zh-CN" altLang="en-US" sz="1400" dirty="0">
                <a:latin typeface="Arial" panose="020B0604020202020204" pitchFamily="34" charset="0"/>
                <a:ea typeface="宋体" panose="02010600030101010101" pitchFamily="2" charset="-122"/>
              </a:rPr>
              <a:t>数据来源：CRIA &amp; IFR</a:t>
            </a:r>
            <a:endParaRPr lang="zh-CN" altLang="en-US" sz="1400" dirty="0">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4077970" y="3224530"/>
            <a:ext cx="5386070" cy="286829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Rot="1"/>
          </p:cNvSpPr>
          <p:nvPr>
            <p:ph type="body"/>
          </p:nvPr>
        </p:nvSpPr>
        <p:spPr>
          <a:xfrm>
            <a:off x="250825" y="1196975"/>
            <a:ext cx="8713788" cy="4392613"/>
          </a:xfrm>
        </p:spPr>
        <p:txBody>
          <a:bodyPr vert="horz" wrap="square" lIns="91440" tIns="45720" rIns="91440" bIns="45720" anchor="t"/>
          <a:lstStyle/>
          <a:p>
            <a:pPr lvl="0" eaLnBrk="1" hangingPunct="1">
              <a:lnSpc>
                <a:spcPct val="90000"/>
              </a:lnSpc>
              <a:buNone/>
            </a:pP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外资品牌已瞄准我国量大面广制造业市场需求这块“大蛋糕”，已开始从</a:t>
            </a:r>
            <a:r>
              <a:rPr lang="zh-CN" altLang="en-US" sz="2800" dirty="0">
                <a:latin typeface="微软雅黑" panose="020B0503020204020204" pitchFamily="34" charset="-122"/>
                <a:ea typeface="微软雅黑" panose="020B0503020204020204" pitchFamily="34" charset="-122"/>
                <a:sym typeface="+mn-ea"/>
              </a:rPr>
              <a:t>细分行业推广应用、</a:t>
            </a:r>
            <a:r>
              <a:rPr lang="zh-CN" altLang="en-US" sz="2800" dirty="0">
                <a:latin typeface="微软雅黑" panose="020B0503020204020204" pitchFamily="34" charset="-122"/>
                <a:ea typeface="微软雅黑" panose="020B0503020204020204" pitchFamily="34" charset="-122"/>
              </a:rPr>
              <a:t>价格等方面加快市场渗透和布局。</a:t>
            </a:r>
            <a:endParaRPr lang="en-US" altLang="zh-CN" sz="2800" dirty="0">
              <a:latin typeface="微软雅黑" panose="020B0503020204020204" pitchFamily="34" charset="-122"/>
              <a:ea typeface="微软雅黑" panose="020B0503020204020204" pitchFamily="34" charset="-122"/>
            </a:endParaRPr>
          </a:p>
          <a:p>
            <a:pPr lvl="0" eaLnBrk="1" hangingPunct="1">
              <a:lnSpc>
                <a:spcPct val="90000"/>
              </a:lnSpc>
              <a:buNone/>
            </a:pPr>
            <a:r>
              <a:rPr lang="zh-CN" altLang="en-US" sz="2800" dirty="0">
                <a:latin typeface="微软雅黑" panose="020B0503020204020204" pitchFamily="34" charset="-122"/>
                <a:ea typeface="微软雅黑" panose="020B0503020204020204" pitchFamily="34" charset="-122"/>
              </a:rPr>
              <a:t>   </a:t>
            </a:r>
            <a:endParaRPr lang="en-US" altLang="zh-CN" sz="2800" dirty="0">
              <a:latin typeface="微软雅黑" panose="020B0503020204020204" pitchFamily="34" charset="-122"/>
              <a:ea typeface="微软雅黑" panose="020B0503020204020204" pitchFamily="34" charset="-122"/>
            </a:endParaRPr>
          </a:p>
          <a:p>
            <a:pPr lvl="0" eaLnBrk="1" hangingPunct="1">
              <a:lnSpc>
                <a:spcPct val="90000"/>
              </a:lnSpc>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加快在中国产业布局，本体生产、零部件生产本地化</a:t>
            </a:r>
            <a:endParaRPr lang="en-US" altLang="zh-CN" sz="2800" dirty="0">
              <a:latin typeface="微软雅黑" panose="020B0503020204020204" pitchFamily="34" charset="-122"/>
              <a:ea typeface="微软雅黑" panose="020B0503020204020204" pitchFamily="34" charset="-122"/>
            </a:endParaRPr>
          </a:p>
          <a:p>
            <a:pPr lvl="0" eaLnBrk="1" hangingPunct="1">
              <a:lnSpc>
                <a:spcPct val="90000"/>
              </a:lnSpc>
              <a:buFont typeface="Arial" panose="020B0604020202020204" pitchFamily="34" charset="0"/>
              <a:buChar char="•"/>
            </a:pPr>
            <a:endParaRPr lang="en-US" altLang="zh-CN" sz="2800" dirty="0">
              <a:latin typeface="微软雅黑" panose="020B0503020204020204" pitchFamily="34" charset="-122"/>
              <a:ea typeface="微软雅黑" panose="020B0503020204020204" pitchFamily="34" charset="-122"/>
            </a:endParaRPr>
          </a:p>
          <a:p>
            <a:pPr lvl="0" eaLnBrk="1" hangingPunct="1">
              <a:lnSpc>
                <a:spcPct val="90000"/>
              </a:lnSpc>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与国内集成商合作</a:t>
            </a:r>
            <a:endParaRPr lang="en-US" altLang="zh-CN" sz="2800" dirty="0">
              <a:latin typeface="微软雅黑" panose="020B0503020204020204" pitchFamily="34" charset="-122"/>
              <a:ea typeface="微软雅黑" panose="020B0503020204020204" pitchFamily="34" charset="-122"/>
            </a:endParaRPr>
          </a:p>
          <a:p>
            <a:pPr lvl="0" eaLnBrk="1" hangingPunct="1">
              <a:lnSpc>
                <a:spcPct val="90000"/>
              </a:lnSpc>
              <a:buFont typeface="Arial" panose="020B0604020202020204" pitchFamily="34" charset="0"/>
              <a:buChar char="•"/>
            </a:pPr>
            <a:endParaRPr lang="en-US" altLang="zh-CN" sz="2800" dirty="0">
              <a:latin typeface="微软雅黑" panose="020B0503020204020204" pitchFamily="34" charset="-122"/>
              <a:ea typeface="微软雅黑" panose="020B0503020204020204" pitchFamily="34" charset="-122"/>
            </a:endParaRPr>
          </a:p>
          <a:p>
            <a:pPr lvl="0" eaLnBrk="1" hangingPunct="1">
              <a:lnSpc>
                <a:spcPct val="90000"/>
              </a:lnSpc>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价格竞争</a:t>
            </a:r>
            <a:endParaRPr lang="en-US" altLang="zh-CN" sz="2800" dirty="0">
              <a:latin typeface="微软雅黑" panose="020B0503020204020204" pitchFamily="34" charset="-122"/>
              <a:ea typeface="微软雅黑" panose="020B0503020204020204" pitchFamily="34" charset="-122"/>
            </a:endParaRPr>
          </a:p>
          <a:p>
            <a:pPr lvl="0" eaLnBrk="1" hangingPunct="1">
              <a:lnSpc>
                <a:spcPct val="90000"/>
              </a:lnSpc>
              <a:buFont typeface="Arial" panose="020B0604020202020204" pitchFamily="34" charset="0"/>
              <a:buChar char="•"/>
            </a:pPr>
            <a:endParaRPr lang="zh-CN" altLang="en-US" sz="2800" dirty="0">
              <a:latin typeface="微软雅黑" panose="020B0503020204020204" pitchFamily="34" charset="-122"/>
              <a:ea typeface="微软雅黑" panose="020B0503020204020204" pitchFamily="34" charset="-122"/>
            </a:endParaRPr>
          </a:p>
        </p:txBody>
      </p:sp>
      <p:sp>
        <p:nvSpPr>
          <p:cNvPr id="43011" name="矩形 28674"/>
          <p:cNvSpPr/>
          <p:nvPr/>
        </p:nvSpPr>
        <p:spPr>
          <a:xfrm>
            <a:off x="396875" y="188913"/>
            <a:ext cx="7991475" cy="523875"/>
          </a:xfrm>
          <a:prstGeom prst="rect">
            <a:avLst/>
          </a:prstGeom>
          <a:noFill/>
          <a:ln w="9525">
            <a:noFill/>
          </a:ln>
          <a:effectLst>
            <a:prstShdw prst="shdw13" dist="53882" dir="13499999">
              <a:schemeClr val="bg2">
                <a:alpha val="50000"/>
              </a:schemeClr>
            </a:prstShdw>
          </a:effectLst>
        </p:spPr>
        <p:txBody>
          <a:bodyPr>
            <a:spAutoFit/>
          </a:bodyPr>
          <a:lstStyle/>
          <a:p>
            <a:pPr lvl="0" eaLnBrk="1" hangingPunct="1"/>
            <a:r>
              <a:rPr lang="zh-CN" altLang="en-US" sz="2800" b="1" dirty="0">
                <a:solidFill>
                  <a:schemeClr val="tx2"/>
                </a:solidFill>
                <a:latin typeface="微软雅黑" panose="020B0503020204020204" pitchFamily="34" charset="-122"/>
                <a:ea typeface="微软雅黑" panose="020B0503020204020204" pitchFamily="34" charset="-122"/>
              </a:rPr>
              <a:t>国内挑战</a:t>
            </a:r>
            <a:r>
              <a:rPr lang="en-US" altLang="zh-CN" sz="2800" b="1" dirty="0">
                <a:solidFill>
                  <a:schemeClr val="tx2"/>
                </a:solidFill>
                <a:latin typeface="微软雅黑" panose="020B0503020204020204" pitchFamily="34" charset="-122"/>
                <a:ea typeface="微软雅黑" panose="020B0503020204020204" pitchFamily="34" charset="-122"/>
              </a:rPr>
              <a:t>—</a:t>
            </a:r>
            <a:r>
              <a:rPr lang="zh-CN" altLang="en-US" sz="2800" b="1" dirty="0">
                <a:solidFill>
                  <a:schemeClr val="tx2"/>
                </a:solidFill>
                <a:latin typeface="微软雅黑" panose="020B0503020204020204" pitchFamily="34" charset="-122"/>
                <a:ea typeface="微软雅黑" panose="020B0503020204020204" pitchFamily="34" charset="-122"/>
              </a:rPr>
              <a:t>外资品牌加快竞争步伐</a:t>
            </a:r>
            <a:endParaRPr lang="zh-CN" altLang="en-US" sz="2800" b="1"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p:cNvSpPr>
          <p:nvPr>
            <p:ph type="body"/>
          </p:nvPr>
        </p:nvSpPr>
        <p:spPr>
          <a:xfrm>
            <a:off x="180975" y="1270000"/>
            <a:ext cx="8963025" cy="5356225"/>
          </a:xfrm>
        </p:spPr>
        <p:txBody>
          <a:bodyPr vert="horz" wrap="square" lIns="91440" tIns="45720" rIns="91440" bIns="45720" anchor="t"/>
          <a:lstStyle/>
          <a:p>
            <a:pPr lvl="0" eaLnBrk="1" hangingPunct="1">
              <a:buNone/>
            </a:pPr>
            <a:endParaRPr lang="en-US" altLang="zh-CN" b="1" dirty="0">
              <a:latin typeface="微软雅黑" panose="020B0503020204020204" pitchFamily="34" charset="-122"/>
              <a:ea typeface="微软雅黑" panose="020B0503020204020204" pitchFamily="34" charset="-122"/>
            </a:endParaRPr>
          </a:p>
          <a:p>
            <a:pPr lvl="0" eaLnBrk="1" hangingPunct="1">
              <a:buNone/>
            </a:pPr>
            <a:r>
              <a:rPr lang="zh-CN" altLang="en-US" sz="2400" b="1" dirty="0">
                <a:latin typeface="微软雅黑" panose="020B0503020204020204" pitchFamily="34" charset="-122"/>
                <a:ea typeface="微软雅黑" panose="020B0503020204020204" pitchFamily="34" charset="-122"/>
              </a:rPr>
              <a:t>--</a:t>
            </a:r>
            <a:r>
              <a:rPr lang="en-US" altLang="x-none" sz="2400" b="1" dirty="0">
                <a:latin typeface="微软雅黑" panose="020B0503020204020204" pitchFamily="34" charset="-122"/>
                <a:ea typeface="微软雅黑" panose="020B0503020204020204" pitchFamily="34" charset="-122"/>
              </a:rPr>
              <a:t>机器人本体技术水平亟待提高</a:t>
            </a:r>
            <a:endParaRPr lang="en-US" altLang="x-none" sz="2400" dirty="0">
              <a:latin typeface="微软雅黑" panose="020B0503020204020204" pitchFamily="34" charset="-122"/>
              <a:ea typeface="微软雅黑" panose="020B0503020204020204" pitchFamily="34" charset="-122"/>
            </a:endParaRPr>
          </a:p>
          <a:p>
            <a:pPr lvl="0" eaLnBrk="1" hangingPunct="1">
              <a:buNone/>
            </a:pPr>
            <a:endParaRPr lang="en-US" altLang="x-none" sz="2400" dirty="0">
              <a:latin typeface="微软雅黑" panose="020B0503020204020204" pitchFamily="34" charset="-122"/>
              <a:ea typeface="微软雅黑" panose="020B0503020204020204" pitchFamily="34" charset="-122"/>
            </a:endParaRPr>
          </a:p>
          <a:p>
            <a:pPr lvl="0" eaLnBrk="1" hangingPunct="1">
              <a:buNone/>
            </a:pPr>
            <a:r>
              <a:rPr lang="en-US" altLang="zh-CN" sz="2400" b="1" dirty="0">
                <a:latin typeface="微软雅黑" panose="020B0503020204020204" pitchFamily="34" charset="-122"/>
                <a:ea typeface="微软雅黑" panose="020B0503020204020204" pitchFamily="34" charset="-122"/>
              </a:rPr>
              <a:t>--</a:t>
            </a:r>
            <a:r>
              <a:rPr lang="en-US" altLang="x-none" sz="2400" b="1" dirty="0">
                <a:latin typeface="微软雅黑" panose="020B0503020204020204" pitchFamily="34" charset="-122"/>
                <a:ea typeface="微软雅黑" panose="020B0503020204020204" pitchFamily="34" charset="-122"/>
              </a:rPr>
              <a:t>关键技术和关键零部件研发及产业化水平不高</a:t>
            </a:r>
            <a:endParaRPr lang="en-US" altLang="x-none" sz="2400" b="1" dirty="0">
              <a:latin typeface="微软雅黑" panose="020B0503020204020204" pitchFamily="34" charset="-122"/>
              <a:ea typeface="微软雅黑" panose="020B0503020204020204" pitchFamily="34" charset="-122"/>
            </a:endParaRPr>
          </a:p>
          <a:p>
            <a:pPr lvl="0" eaLnBrk="1" hangingPunct="1">
              <a:buNone/>
            </a:pPr>
            <a:r>
              <a:rPr lang="zh-CN" altLang="en-US" sz="2400" b="1" dirty="0">
                <a:latin typeface="微软雅黑" panose="020B0503020204020204" pitchFamily="34" charset="-122"/>
                <a:ea typeface="微软雅黑" panose="020B0503020204020204" pitchFamily="34" charset="-122"/>
              </a:rPr>
              <a:t>  </a:t>
            </a:r>
            <a:r>
              <a:rPr lang="en-US" altLang="x-none" sz="2400" dirty="0">
                <a:latin typeface="微软雅黑" panose="020B0503020204020204" pitchFamily="34" charset="-122"/>
                <a:ea typeface="微软雅黑" panose="020B0503020204020204" pitchFamily="34" charset="-122"/>
              </a:rPr>
              <a:t>关键零部件</a:t>
            </a:r>
            <a:r>
              <a:rPr lang="zh-CN" altLang="en-US" sz="2400" dirty="0">
                <a:latin typeface="微软雅黑" panose="020B0503020204020204" pitchFamily="34" charset="-122"/>
                <a:ea typeface="微软雅黑" panose="020B0503020204020204" pitchFamily="34" charset="-122"/>
              </a:rPr>
              <a:t>：</a:t>
            </a:r>
            <a:r>
              <a:rPr lang="en-US" altLang="x-none" sz="2400" dirty="0">
                <a:latin typeface="微软雅黑" panose="020B0503020204020204" pitchFamily="34" charset="-122"/>
                <a:ea typeface="微软雅黑" panose="020B0503020204020204" pitchFamily="34" charset="-122"/>
              </a:rPr>
              <a:t>伺服电机、控制器、减速机占成本</a:t>
            </a:r>
            <a:r>
              <a:rPr lang="en-US" altLang="zh-CN" sz="2400" dirty="0">
                <a:latin typeface="微软雅黑" panose="020B0503020204020204" pitchFamily="34" charset="-122"/>
                <a:ea typeface="微软雅黑" panose="020B0503020204020204" pitchFamily="34" charset="-122"/>
              </a:rPr>
              <a:t>50-60</a:t>
            </a:r>
            <a:r>
              <a:rPr lang="zh-CN" altLang="en-US" sz="2400" dirty="0">
                <a:latin typeface="微软雅黑" panose="020B0503020204020204" pitchFamily="34" charset="-122"/>
                <a:ea typeface="微软雅黑" panose="020B0503020204020204" pitchFamily="34" charset="-122"/>
              </a:rPr>
              <a:t>；多关节机器人</a:t>
            </a:r>
            <a:r>
              <a:rPr lang="en-US" altLang="x-none" sz="2400" dirty="0">
                <a:latin typeface="微软雅黑" panose="020B0503020204020204" pitchFamily="34" charset="-122"/>
                <a:ea typeface="微软雅黑" panose="020B0503020204020204" pitchFamily="34" charset="-122"/>
              </a:rPr>
              <a:t>减速机</a:t>
            </a:r>
            <a:r>
              <a:rPr lang="zh-CN" altLang="en-US" sz="2400" dirty="0">
                <a:latin typeface="微软雅黑" panose="020B0503020204020204" pitchFamily="34" charset="-122"/>
                <a:ea typeface="微软雅黑" panose="020B0503020204020204" pitchFamily="34" charset="-122"/>
              </a:rPr>
              <a:t>占</a:t>
            </a:r>
            <a:r>
              <a:rPr lang="en-US" altLang="zh-CN" sz="2400" dirty="0">
                <a:latin typeface="微软雅黑" panose="020B0503020204020204" pitchFamily="34" charset="-122"/>
                <a:ea typeface="微软雅黑" panose="020B0503020204020204" pitchFamily="34" charset="-122"/>
              </a:rPr>
              <a:t>30%</a:t>
            </a:r>
            <a:r>
              <a:rPr lang="zh-CN" altLang="en-US" sz="2400" dirty="0">
                <a:latin typeface="微软雅黑" panose="020B0503020204020204" pitchFamily="34" charset="-122"/>
                <a:ea typeface="微软雅黑" panose="020B0503020204020204" pitchFamily="34" charset="-122"/>
              </a:rPr>
              <a:t>以上</a:t>
            </a:r>
            <a:endParaRPr lang="zh-CN" altLang="en-US" sz="2400" dirty="0">
              <a:latin typeface="微软雅黑" panose="020B0503020204020204" pitchFamily="34" charset="-122"/>
              <a:ea typeface="微软雅黑" panose="020B0503020204020204" pitchFamily="34" charset="-122"/>
            </a:endParaRPr>
          </a:p>
          <a:p>
            <a:pPr lvl="0" eaLnBrk="1" hangingPunct="1">
              <a:buNone/>
            </a:pPr>
            <a:endParaRPr lang="en-US" altLang="zh-CN" sz="2400" dirty="0">
              <a:latin typeface="微软雅黑" panose="020B0503020204020204" pitchFamily="34" charset="-122"/>
              <a:ea typeface="微软雅黑" panose="020B0503020204020204" pitchFamily="34" charset="-122"/>
            </a:endParaRPr>
          </a:p>
          <a:p>
            <a:pPr lvl="0" eaLnBrk="1" hangingPunct="1">
              <a:buNone/>
            </a:pPr>
            <a:r>
              <a:rPr lang="en-US" altLang="zh-CN" sz="2400" b="1" dirty="0">
                <a:latin typeface="微软雅黑" panose="020B0503020204020204" pitchFamily="34" charset="-122"/>
                <a:ea typeface="微软雅黑" panose="020B0503020204020204" pitchFamily="34" charset="-122"/>
              </a:rPr>
              <a:t>--</a:t>
            </a:r>
            <a:r>
              <a:rPr lang="en-US" altLang="x-none" sz="2400" b="1" dirty="0">
                <a:latin typeface="微软雅黑" panose="020B0503020204020204" pitchFamily="34" charset="-122"/>
                <a:ea typeface="微软雅黑" panose="020B0503020204020204" pitchFamily="34" charset="-122"/>
              </a:rPr>
              <a:t>批量产品生产的质量、稳定性、</a:t>
            </a:r>
            <a:r>
              <a:rPr lang="zh-CN" altLang="en-US" sz="2400" b="1" dirty="0">
                <a:latin typeface="微软雅黑" panose="020B0503020204020204" pitchFamily="34" charset="-122"/>
                <a:ea typeface="微软雅黑" panose="020B0503020204020204" pitchFamily="34" charset="-122"/>
              </a:rPr>
              <a:t>可靠性、安全性是关键</a:t>
            </a:r>
            <a:endParaRPr lang="zh-CN" altLang="en-US" sz="2400" b="1" dirty="0">
              <a:latin typeface="微软雅黑" panose="020B0503020204020204" pitchFamily="34" charset="-122"/>
              <a:ea typeface="微软雅黑" panose="020B0503020204020204" pitchFamily="34" charset="-122"/>
            </a:endParaRPr>
          </a:p>
          <a:p>
            <a:pPr lvl="0" eaLnBrk="1" hangingPunct="1">
              <a:buNone/>
            </a:pPr>
            <a:endParaRPr lang="en-US" altLang="x-none" b="1" dirty="0">
              <a:latin typeface="仿宋_GB2312" panose="02010609030101010101" pitchFamily="49" charset="-122"/>
              <a:ea typeface="仿宋_GB2312" panose="02010609030101010101" pitchFamily="49" charset="-122"/>
            </a:endParaRPr>
          </a:p>
        </p:txBody>
      </p:sp>
      <p:sp>
        <p:nvSpPr>
          <p:cNvPr id="44035" name="矩形 29698"/>
          <p:cNvSpPr/>
          <p:nvPr/>
        </p:nvSpPr>
        <p:spPr>
          <a:xfrm>
            <a:off x="323850" y="620713"/>
            <a:ext cx="7991475" cy="519112"/>
          </a:xfrm>
          <a:prstGeom prst="rect">
            <a:avLst/>
          </a:prstGeom>
          <a:noFill/>
          <a:ln w="9525">
            <a:noFill/>
          </a:ln>
          <a:effectLst>
            <a:prstShdw prst="shdw13" dist="53882" dir="13499999">
              <a:schemeClr val="bg2">
                <a:alpha val="50000"/>
              </a:schemeClr>
            </a:prstShdw>
          </a:effectLst>
        </p:spPr>
        <p:txBody>
          <a:bodyPr>
            <a:spAutoFit/>
          </a:bodyPr>
          <a:lstStyle/>
          <a:p>
            <a:pPr lvl="0" eaLnBrk="1" hangingPunct="1"/>
            <a:r>
              <a:rPr lang="zh-CN" altLang="en-US" sz="2800" b="1" dirty="0">
                <a:solidFill>
                  <a:schemeClr val="tx2"/>
                </a:solidFill>
                <a:latin typeface="微软雅黑" panose="020B0503020204020204" pitchFamily="34" charset="-122"/>
                <a:ea typeface="微软雅黑" panose="020B0503020204020204" pitchFamily="34" charset="-122"/>
              </a:rPr>
              <a:t>国内挑战--</a:t>
            </a:r>
            <a:r>
              <a:rPr lang="en-US" altLang="x-none" sz="2800" b="1"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机器人产业化能力亟待提高</a:t>
            </a:r>
            <a:endParaRPr lang="zh-CN" altLang="en-US" sz="2800" b="1"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p:cNvSpPr>
          <p:nvPr>
            <p:ph type="body"/>
          </p:nvPr>
        </p:nvSpPr>
        <p:spPr>
          <a:xfrm>
            <a:off x="179388" y="1268413"/>
            <a:ext cx="8964612" cy="5329237"/>
          </a:xfrm>
        </p:spPr>
        <p:txBody>
          <a:bodyPr vert="horz" wrap="square" lIns="91440" tIns="45720" rIns="91440" bIns="45720" anchor="t"/>
          <a:lstStyle/>
          <a:p>
            <a:pPr lvl="0" eaLnBrk="1" hangingPunct="1">
              <a:lnSpc>
                <a:spcPct val="90000"/>
              </a:lnSpc>
              <a:spcBef>
                <a:spcPct val="0"/>
              </a:spcBef>
              <a:buClrTx/>
              <a:buNone/>
            </a:pPr>
            <a:r>
              <a:rPr lang="zh-CN" altLang="en-US" sz="2400" b="1" dirty="0">
                <a:latin typeface="微软雅黑" panose="020B0503020204020204" pitchFamily="34" charset="-122"/>
                <a:ea typeface="微软雅黑" panose="020B0503020204020204" pitchFamily="34" charset="-122"/>
              </a:rPr>
              <a:t>--</a:t>
            </a:r>
            <a:r>
              <a:rPr lang="en-US" altLang="x-none" sz="2400" b="1" dirty="0">
                <a:latin typeface="微软雅黑" panose="020B0503020204020204" pitchFamily="34" charset="-122"/>
                <a:ea typeface="微软雅黑" panose="020B0503020204020204" pitchFamily="34" charset="-122"/>
              </a:rPr>
              <a:t>不同行业机器人集成应用技术将是瓶颈之一</a:t>
            </a:r>
            <a:endParaRPr lang="en-US" altLang="x-none" sz="2400" b="1" dirty="0">
              <a:latin typeface="微软雅黑" panose="020B0503020204020204" pitchFamily="34" charset="-122"/>
              <a:ea typeface="微软雅黑" panose="020B0503020204020204" pitchFamily="34" charset="-122"/>
            </a:endParaRPr>
          </a:p>
          <a:p>
            <a:pPr lvl="0" eaLnBrk="1" hangingPunct="1">
              <a:lnSpc>
                <a:spcPct val="90000"/>
              </a:lnSpc>
              <a:buNone/>
            </a:pPr>
            <a:endParaRPr lang="en-US" altLang="zh-CN" sz="2400" dirty="0">
              <a:latin typeface="微软雅黑" panose="020B0503020204020204" pitchFamily="34" charset="-122"/>
              <a:ea typeface="微软雅黑" panose="020B0503020204020204" pitchFamily="34" charset="-122"/>
            </a:endParaRPr>
          </a:p>
          <a:p>
            <a:pPr lvl="0" eaLnBrk="1" hangingPunct="1">
              <a:lnSpc>
                <a:spcPct val="90000"/>
              </a:lnSpc>
              <a:buNone/>
            </a:pPr>
            <a:r>
              <a:rPr lang="zh-CN" altLang="en-US" sz="2400" b="1" dirty="0">
                <a:latin typeface="微软雅黑" panose="020B0503020204020204" pitchFamily="34" charset="-122"/>
                <a:ea typeface="微软雅黑" panose="020B0503020204020204" pitchFamily="34" charset="-122"/>
              </a:rPr>
              <a:t>--</a:t>
            </a:r>
            <a:r>
              <a:rPr lang="en-US" altLang="x-none" sz="2400" b="1" dirty="0">
                <a:latin typeface="微软雅黑" panose="020B0503020204020204" pitchFamily="34" charset="-122"/>
                <a:ea typeface="微软雅黑" panose="020B0503020204020204" pitchFamily="34" charset="-122"/>
              </a:rPr>
              <a:t>还没有国际竞争力很强的龙头企业</a:t>
            </a:r>
            <a:endParaRPr lang="en-US" altLang="x-none" sz="2400" b="1" dirty="0">
              <a:latin typeface="微软雅黑" panose="020B0503020204020204" pitchFamily="34" charset="-122"/>
              <a:ea typeface="微软雅黑" panose="020B0503020204020204" pitchFamily="34" charset="-122"/>
            </a:endParaRPr>
          </a:p>
          <a:p>
            <a:pPr lvl="0" eaLnBrk="1" hangingPunct="1">
              <a:lnSpc>
                <a:spcPct val="90000"/>
              </a:lnSpc>
              <a:buNone/>
            </a:pPr>
            <a:endParaRPr lang="en-US" altLang="zh-CN" sz="2400" b="1" dirty="0">
              <a:latin typeface="微软雅黑" panose="020B0503020204020204" pitchFamily="34" charset="-122"/>
              <a:ea typeface="微软雅黑" panose="020B0503020204020204" pitchFamily="34" charset="-122"/>
            </a:endParaRPr>
          </a:p>
          <a:p>
            <a:pPr lvl="0" eaLnBrk="1" hangingPunct="1">
              <a:lnSpc>
                <a:spcPct val="90000"/>
              </a:lnSpc>
              <a:buNone/>
            </a:pPr>
            <a:r>
              <a:rPr lang="zh-CN" altLang="en-US" sz="2400" dirty="0">
                <a:latin typeface="微软雅黑" panose="020B0503020204020204" pitchFamily="34" charset="-122"/>
                <a:ea typeface="微软雅黑" panose="020B0503020204020204" pitchFamily="34" charset="-122"/>
              </a:rPr>
              <a:t>--</a:t>
            </a:r>
            <a:r>
              <a:rPr lang="en-US" altLang="x-none" sz="2400" b="1" dirty="0">
                <a:latin typeface="微软雅黑" panose="020B0503020204020204" pitchFamily="34" charset="-122"/>
                <a:ea typeface="微软雅黑" panose="020B0503020204020204" pitchFamily="34" charset="-122"/>
              </a:rPr>
              <a:t>高技能机器人应用技术人才缺乏</a:t>
            </a:r>
            <a:endParaRPr lang="en-US" altLang="x-none" sz="2400" b="1" dirty="0">
              <a:latin typeface="微软雅黑" panose="020B0503020204020204" pitchFamily="34" charset="-122"/>
              <a:ea typeface="微软雅黑" panose="020B0503020204020204" pitchFamily="34" charset="-122"/>
            </a:endParaRPr>
          </a:p>
          <a:p>
            <a:pPr lvl="0" eaLnBrk="1" hangingPunct="1">
              <a:lnSpc>
                <a:spcPct val="90000"/>
              </a:lnSpc>
              <a:buNone/>
            </a:pPr>
            <a:endParaRPr lang="en-US" altLang="zh-CN" sz="2400" dirty="0">
              <a:latin typeface="微软雅黑" panose="020B0503020204020204" pitchFamily="34" charset="-122"/>
              <a:ea typeface="微软雅黑" panose="020B0503020204020204" pitchFamily="34" charset="-122"/>
            </a:endParaRPr>
          </a:p>
          <a:p>
            <a:pPr lvl="0" eaLnBrk="1" hangingPunct="1">
              <a:lnSpc>
                <a:spcPct val="90000"/>
              </a:lnSpc>
              <a:buNone/>
            </a:pPr>
            <a:r>
              <a:rPr lang="zh-CN" altLang="en-US" sz="2400" b="1" dirty="0">
                <a:latin typeface="微软雅黑" panose="020B0503020204020204" pitchFamily="34" charset="-122"/>
                <a:ea typeface="微软雅黑" panose="020B0503020204020204" pitchFamily="34" charset="-122"/>
              </a:rPr>
              <a:t>--</a:t>
            </a:r>
            <a:r>
              <a:rPr lang="en-US" altLang="x-none" sz="2400" b="1" dirty="0">
                <a:latin typeface="微软雅黑" panose="020B0503020204020204" pitchFamily="34" charset="-122"/>
                <a:ea typeface="微软雅黑" panose="020B0503020204020204" pitchFamily="34" charset="-122"/>
              </a:rPr>
              <a:t>基础技术研发亟待加强，</a:t>
            </a:r>
            <a:r>
              <a:rPr lang="zh-CN" altLang="en-US" sz="2400" b="1" dirty="0">
                <a:latin typeface="微软雅黑" panose="020B0503020204020204" pitchFamily="34" charset="-122"/>
                <a:ea typeface="微软雅黑" panose="020B0503020204020204" pitchFamily="34" charset="-122"/>
              </a:rPr>
              <a:t>否则难以</a:t>
            </a:r>
            <a:r>
              <a:rPr lang="en-US" altLang="x-none" sz="2400" b="1" dirty="0">
                <a:latin typeface="微软雅黑" panose="020B0503020204020204" pitchFamily="34" charset="-122"/>
                <a:ea typeface="微软雅黑" panose="020B0503020204020204" pitchFamily="34" charset="-122"/>
              </a:rPr>
              <a:t>支撑机器人产业可持续发展和新一代机器人</a:t>
            </a:r>
            <a:r>
              <a:rPr lang="zh-CN" altLang="en-US" sz="2400" b="1" dirty="0">
                <a:latin typeface="微软雅黑" panose="020B0503020204020204" pitchFamily="34" charset="-122"/>
                <a:ea typeface="微软雅黑" panose="020B0503020204020204" pitchFamily="34" charset="-122"/>
              </a:rPr>
              <a:t>的发展</a:t>
            </a:r>
            <a:endParaRPr lang="en-US" altLang="x-none" sz="2400" b="1" dirty="0">
              <a:latin typeface="微软雅黑" panose="020B0503020204020204" pitchFamily="34" charset="-122"/>
              <a:ea typeface="微软雅黑" panose="020B0503020204020204" pitchFamily="34" charset="-122"/>
            </a:endParaRPr>
          </a:p>
          <a:p>
            <a:pPr lvl="0" eaLnBrk="1" hangingPunct="1">
              <a:lnSpc>
                <a:spcPct val="90000"/>
              </a:lnSpc>
              <a:buNone/>
            </a:pPr>
            <a:endParaRPr lang="en-US" altLang="x-none" sz="2400" b="1" dirty="0">
              <a:latin typeface="微软雅黑" panose="020B0503020204020204" pitchFamily="34" charset="-122"/>
              <a:ea typeface="微软雅黑" panose="020B0503020204020204" pitchFamily="34" charset="-122"/>
            </a:endParaRPr>
          </a:p>
          <a:p>
            <a:pPr lvl="0" eaLnBrk="1" hangingPunct="1">
              <a:lnSpc>
                <a:spcPct val="90000"/>
              </a:lnSpc>
              <a:buNone/>
            </a:pPr>
            <a:r>
              <a:rPr lang="zh-CN" altLang="en-US"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a:t>
            </a:r>
            <a:r>
              <a:rPr lang="en-US" altLang="x-none" sz="2400" b="1" dirty="0">
                <a:latin typeface="微软雅黑" panose="020B0503020204020204" pitchFamily="34" charset="-122"/>
                <a:ea typeface="微软雅黑" panose="020B0503020204020204" pitchFamily="34" charset="-122"/>
              </a:rPr>
              <a:t>一哄而上”的苗头</a:t>
            </a:r>
            <a:r>
              <a:rPr lang="zh-CN" altLang="en-US" sz="2400" b="1" dirty="0">
                <a:latin typeface="微软雅黑" panose="020B0503020204020204" pitchFamily="34" charset="-122"/>
                <a:ea typeface="微软雅黑" panose="020B0503020204020204" pitchFamily="34" charset="-122"/>
              </a:rPr>
              <a:t>已</a:t>
            </a:r>
            <a:r>
              <a:rPr lang="en-US" altLang="x-none" sz="2400" b="1" dirty="0">
                <a:latin typeface="微软雅黑" panose="020B0503020204020204" pitchFamily="34" charset="-122"/>
                <a:ea typeface="微软雅黑" panose="020B0503020204020204" pitchFamily="34" charset="-122"/>
              </a:rPr>
              <a:t>有显现</a:t>
            </a:r>
            <a:r>
              <a:rPr lang="en-US" altLang="x-none" sz="2800" b="1" dirty="0">
                <a:latin typeface="仿宋_GB2312" panose="02010609030101010101" pitchFamily="49" charset="-122"/>
                <a:ea typeface="仿宋_GB2312" panose="02010609030101010101" pitchFamily="49" charset="-122"/>
              </a:rPr>
              <a:t> </a:t>
            </a:r>
            <a:endParaRPr lang="en-US" altLang="x-none" sz="2800" b="1" dirty="0">
              <a:latin typeface="仿宋_GB2312" panose="02010609030101010101" pitchFamily="49" charset="-122"/>
              <a:ea typeface="仿宋_GB2312" panose="02010609030101010101" pitchFamily="49" charset="-122"/>
            </a:endParaRPr>
          </a:p>
        </p:txBody>
      </p:sp>
      <p:sp>
        <p:nvSpPr>
          <p:cNvPr id="45059" name="矩形 30722"/>
          <p:cNvSpPr/>
          <p:nvPr/>
        </p:nvSpPr>
        <p:spPr>
          <a:xfrm>
            <a:off x="323850" y="404813"/>
            <a:ext cx="7991475" cy="584200"/>
          </a:xfrm>
          <a:prstGeom prst="rect">
            <a:avLst/>
          </a:prstGeom>
          <a:noFill/>
          <a:ln w="9525">
            <a:noFill/>
          </a:ln>
          <a:effectLst>
            <a:prstShdw prst="shdw13" dist="53882" dir="13499999">
              <a:schemeClr val="bg2">
                <a:alpha val="50000"/>
              </a:schemeClr>
            </a:prstShdw>
          </a:effectLst>
        </p:spPr>
        <p:txBody>
          <a:bodyPr>
            <a:spAutoFit/>
          </a:bodyPr>
          <a:lstStyle/>
          <a:p>
            <a:pPr lvl="0" eaLnBrk="1" hangingPunct="1"/>
            <a:r>
              <a:rPr lang="zh-CN" altLang="en-US" sz="3200" b="1" dirty="0">
                <a:solidFill>
                  <a:schemeClr val="tx2"/>
                </a:solidFill>
                <a:latin typeface="微软雅黑" panose="020B0503020204020204" pitchFamily="34" charset="-122"/>
                <a:ea typeface="微软雅黑" panose="020B0503020204020204" pitchFamily="34" charset="-122"/>
              </a:rPr>
              <a:t>国内挑战--</a:t>
            </a:r>
            <a:r>
              <a:rPr lang="en-US" altLang="x-none" sz="3200" b="1"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机器人产业化能力亟待提高</a:t>
            </a:r>
            <a:endParaRPr lang="zh-CN" altLang="en-US" sz="3200" b="1"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p:cNvSpPr>
          <p:nvPr>
            <p:ph type="body" idx="4294967295"/>
          </p:nvPr>
        </p:nvSpPr>
        <p:spPr>
          <a:xfrm>
            <a:off x="685800" y="1844675"/>
            <a:ext cx="7991475" cy="3457575"/>
          </a:xfrm>
        </p:spPr>
        <p:txBody>
          <a:bodyPr vert="horz" wrap="square" lIns="91440" tIns="45720" rIns="91440" bIns="45720" numCol="1" anchor="t" anchorCtr="0" compatLnSpc="1"/>
          <a:lstStyle/>
          <a:p>
            <a:pPr marL="812800" marR="0" lvl="0" indent="-8128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lang="zh-CN" altLang="en-US" noProof="0" dirty="0">
                <a:ln>
                  <a:noFill/>
                </a:ln>
                <a:solidFill>
                  <a:srgbClr val="FF0000"/>
                </a:solidFill>
                <a:effectLst>
                  <a:outerShdw blurRad="38100" dist="38100" dir="2700000" algn="tl">
                    <a:srgbClr val="C0C0C0"/>
                  </a:outerShdw>
                </a:effectLst>
                <a:uLnTx/>
                <a:uFillTx/>
                <a:ea typeface="微软雅黑" panose="020B0503020204020204" pitchFamily="34" charset="-122"/>
                <a:sym typeface="+mn-ea"/>
              </a:rPr>
              <a:t>四、</a:t>
            </a:r>
            <a:r>
              <a:rPr lang="zh-CN" altLang="en-US" noProof="0" dirty="0">
                <a:ln>
                  <a:noFill/>
                </a:ln>
                <a:solidFill>
                  <a:srgbClr val="FF0000"/>
                </a:solidFill>
                <a:effectLst>
                  <a:outerShdw blurRad="38100" dist="38100" dir="2700000" algn="tl">
                    <a:srgbClr val="C0C0C0"/>
                  </a:outerShdw>
                </a:effectLst>
                <a:uLnTx/>
                <a:uFillTx/>
                <a:ea typeface="微软雅黑" panose="020B0503020204020204" pitchFamily="34" charset="-122"/>
                <a:sym typeface="宋体" panose="02010600030101010101" pitchFamily="2" charset="-122"/>
              </a:rPr>
              <a:t>几点思考</a:t>
            </a:r>
            <a:endParaRPr kumimoji="0" lang="zh-CN" altLang="en-US" sz="32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微软雅黑" panose="020B0503020204020204" pitchFamily="34" charset="-122"/>
              <a:cs typeface="+mn-cs"/>
            </a:endParaRPr>
          </a:p>
          <a:p>
            <a:pPr marL="812800" marR="0" lvl="0" indent="-8128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微软雅黑" panose="020B0503020204020204" pitchFamily="34" charset="-122"/>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Rot="1"/>
          </p:cNvSpPr>
          <p:nvPr>
            <p:ph type="body"/>
          </p:nvPr>
        </p:nvSpPr>
        <p:spPr>
          <a:xfrm>
            <a:off x="90170" y="1442085"/>
            <a:ext cx="8964295" cy="4805680"/>
          </a:xfrm>
        </p:spPr>
        <p:txBody>
          <a:bodyPr vert="horz" wrap="square" lIns="91440" tIns="45720" rIns="91440" bIns="45720" anchor="t"/>
          <a:lstStyle/>
          <a:p>
            <a:pPr lvl="0" eaLnBrk="1" hangingPunct="1">
              <a:buNone/>
            </a:pPr>
            <a:r>
              <a:rPr lang="en-US" altLang="zh-CN" sz="2000" b="1" dirty="0">
                <a:latin typeface="微软雅黑" panose="020B0503020204020204" pitchFamily="34" charset="-122"/>
                <a:ea typeface="微软雅黑" panose="020B0503020204020204" pitchFamily="34" charset="-122"/>
              </a:rPr>
              <a:t>1</a:t>
            </a:r>
            <a:r>
              <a:rPr lang="en-US" altLang="en-US" sz="2000" b="1" dirty="0">
                <a:latin typeface="微软雅黑" panose="020B0503020204020204" pitchFamily="34" charset="-122"/>
                <a:ea typeface="微软雅黑" panose="020B0503020204020204" pitchFamily="34" charset="-122"/>
              </a:rPr>
              <a:t>、加强</a:t>
            </a:r>
            <a:r>
              <a:rPr lang="zh-CN" altLang="en-US" sz="2000" b="1" dirty="0">
                <a:latin typeface="微软雅黑" panose="020B0503020204020204" pitchFamily="34" charset="-122"/>
                <a:ea typeface="微软雅黑" panose="020B0503020204020204" pitchFamily="34" charset="-122"/>
              </a:rPr>
              <a:t>我国机器人市场特点的分析，如</a:t>
            </a:r>
            <a:r>
              <a:rPr lang="en-US" altLang="en-US" sz="2000" b="1" dirty="0">
                <a:latin typeface="微软雅黑" panose="020B0503020204020204" pitchFamily="34" charset="-122"/>
                <a:ea typeface="微软雅黑" panose="020B0503020204020204" pitchFamily="34" charset="-122"/>
              </a:rPr>
              <a:t>发展瓶颈、细分市场需求等研究分析，形成符合我国市场特点的技术、产业、产品、应用等的发展思路和发展重点</a:t>
            </a:r>
            <a:endParaRPr lang="en-US" altLang="en-US" sz="2000" b="1" dirty="0">
              <a:latin typeface="微软雅黑" panose="020B0503020204020204" pitchFamily="34" charset="-122"/>
              <a:ea typeface="微软雅黑" panose="020B0503020204020204" pitchFamily="34" charset="-122"/>
            </a:endParaRPr>
          </a:p>
          <a:p>
            <a:pPr lvl="0" eaLnBrk="1" hangingPunct="1">
              <a:buNone/>
            </a:pPr>
            <a:endParaRPr lang="en-US" altLang="en-US" sz="2000" b="1" dirty="0">
              <a:latin typeface="微软雅黑" panose="020B0503020204020204" pitchFamily="34" charset="-122"/>
              <a:ea typeface="微软雅黑" panose="020B0503020204020204" pitchFamily="34" charset="-122"/>
            </a:endParaRPr>
          </a:p>
          <a:p>
            <a:pPr lvl="0" eaLnBrk="1" hangingPunct="1">
              <a:buNone/>
            </a:pP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sym typeface="Arial" panose="020B0604020202020204" pitchFamily="34" charset="0"/>
              </a:rPr>
              <a:t>加强细分行业应用工艺研究，</a:t>
            </a:r>
            <a:r>
              <a:rPr lang="en-US" altLang="en-US" sz="2000" b="1" dirty="0">
                <a:latin typeface="微软雅黑" panose="020B0503020204020204" pitchFamily="34" charset="-122"/>
                <a:ea typeface="微软雅黑" panose="020B0503020204020204" pitchFamily="34" charset="-122"/>
                <a:sym typeface="Arial" panose="020B0604020202020204" pitchFamily="34" charset="0"/>
              </a:rPr>
              <a:t>提高机器人集成应用技术水平</a:t>
            </a:r>
            <a:r>
              <a:rPr lang="en-US" altLang="zh-CN" sz="2000" b="1" dirty="0">
                <a:latin typeface="微软雅黑" panose="020B0503020204020204" pitchFamily="34" charset="-122"/>
                <a:ea typeface="微软雅黑" panose="020B0503020204020204" pitchFamily="34" charset="-122"/>
                <a:sym typeface="Arial" panose="020B0604020202020204" pitchFamily="34" charset="0"/>
              </a:rPr>
              <a:t>，</a:t>
            </a:r>
            <a:r>
              <a:rPr lang="zh-CN" altLang="en-US" sz="2000" b="1" dirty="0">
                <a:latin typeface="微软雅黑" panose="020B0503020204020204" pitchFamily="34" charset="-122"/>
                <a:ea typeface="微软雅黑" panose="020B0503020204020204" pitchFamily="34" charset="-122"/>
                <a:sym typeface="Arial" panose="020B0604020202020204" pitchFamily="34" charset="0"/>
              </a:rPr>
              <a:t>拓展应用市场，以应用引导机器人技术研发、拉动机器人产业健康快速发展</a:t>
            </a:r>
            <a:endParaRPr lang="zh-CN" altLang="en-US" sz="2000" b="1" dirty="0">
              <a:latin typeface="微软雅黑" panose="020B0503020204020204" pitchFamily="34" charset="-122"/>
              <a:ea typeface="微软雅黑" panose="020B0503020204020204" pitchFamily="34" charset="-122"/>
            </a:endParaRPr>
          </a:p>
          <a:p>
            <a:pPr lvl="0" eaLnBrk="1" hangingPunct="1">
              <a:buNone/>
            </a:pPr>
            <a:endParaRPr lang="en-US" altLang="en-US" sz="2000" b="1" dirty="0">
              <a:latin typeface="微软雅黑" panose="020B0503020204020204" pitchFamily="34" charset="-122"/>
              <a:ea typeface="微软雅黑" panose="020B0503020204020204" pitchFamily="34" charset="-122"/>
            </a:endParaRPr>
          </a:p>
          <a:p>
            <a:pPr lvl="0" eaLnBrk="1" hangingPunct="1">
              <a:buNone/>
            </a:pPr>
            <a:r>
              <a:rPr lang="en-US" altLang="zh-CN" sz="2000" b="1" dirty="0">
                <a:latin typeface="微软雅黑" panose="020B0503020204020204" pitchFamily="34" charset="-122"/>
                <a:ea typeface="微软雅黑" panose="020B0503020204020204" pitchFamily="34" charset="-122"/>
              </a:rPr>
              <a:t>3</a:t>
            </a:r>
            <a:r>
              <a:rPr lang="en-US" altLang="en-US"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注重产品尤其是</a:t>
            </a:r>
            <a:r>
              <a:rPr lang="en-US" altLang="x-none" sz="2000" b="1" dirty="0">
                <a:latin typeface="微软雅黑" panose="020B0503020204020204" pitchFamily="34" charset="-122"/>
                <a:ea typeface="微软雅黑" panose="020B0503020204020204" pitchFamily="34" charset="-122"/>
                <a:sym typeface="Arial" panose="020B0604020202020204" pitchFamily="34" charset="0"/>
              </a:rPr>
              <a:t>批量产品生产的质量、稳定性、</a:t>
            </a:r>
            <a:r>
              <a:rPr lang="zh-CN" altLang="en-US" sz="2000" b="1" dirty="0">
                <a:latin typeface="微软雅黑" panose="020B0503020204020204" pitchFamily="34" charset="-122"/>
                <a:ea typeface="微软雅黑" panose="020B0503020204020204" pitchFamily="34" charset="-122"/>
                <a:sym typeface="Arial" panose="020B0604020202020204" pitchFamily="34" charset="0"/>
              </a:rPr>
              <a:t>可靠性、安全性，</a:t>
            </a:r>
            <a:r>
              <a:rPr lang="en-US" altLang="en-US" sz="2000" b="1" dirty="0">
                <a:latin typeface="微软雅黑" panose="020B0503020204020204" pitchFamily="34" charset="-122"/>
                <a:ea typeface="微软雅黑" panose="020B0503020204020204" pitchFamily="34" charset="-122"/>
                <a:sym typeface="宋体" panose="02010600030101010101" pitchFamily="2" charset="-122"/>
              </a:rPr>
              <a:t>满足市场需求</a:t>
            </a:r>
            <a:endParaRPr lang="en-US" altLang="en-US" sz="2000" b="1" dirty="0">
              <a:latin typeface="微软雅黑" panose="020B0503020204020204" pitchFamily="34" charset="-122"/>
              <a:ea typeface="微软雅黑" panose="020B0503020204020204" pitchFamily="34" charset="-122"/>
            </a:endParaRPr>
          </a:p>
          <a:p>
            <a:pPr lvl="0" eaLnBrk="1" hangingPunct="1">
              <a:buNone/>
            </a:pPr>
            <a:endParaRPr lang="en-US" altLang="en-US" sz="2000" b="1" dirty="0">
              <a:latin typeface="微软雅黑" panose="020B0503020204020204" pitchFamily="34" charset="-122"/>
              <a:ea typeface="微软雅黑" panose="020B0503020204020204" pitchFamily="34" charset="-122"/>
            </a:endParaRPr>
          </a:p>
          <a:p>
            <a:pPr lvl="0" eaLnBrk="1" hangingPunct="1">
              <a:buNone/>
            </a:pPr>
            <a:r>
              <a:rPr lang="en-US" altLang="zh-CN" sz="2000" b="1" dirty="0">
                <a:latin typeface="微软雅黑" panose="020B0503020204020204" pitchFamily="34" charset="-122"/>
                <a:ea typeface="微软雅黑" panose="020B0503020204020204" pitchFamily="34" charset="-122"/>
              </a:rPr>
              <a:t>4</a:t>
            </a:r>
            <a:r>
              <a:rPr lang="en-US" altLang="en-US" sz="2000" b="1" dirty="0">
                <a:latin typeface="微软雅黑" panose="020B0503020204020204" pitchFamily="34" charset="-122"/>
                <a:ea typeface="微软雅黑" panose="020B0503020204020204" pitchFamily="34" charset="-122"/>
              </a:rPr>
              <a:t>、加强基础技和共性术研发，</a:t>
            </a:r>
            <a:r>
              <a:rPr lang="zh-CN" altLang="en-US" sz="2000" b="1" dirty="0">
                <a:latin typeface="微软雅黑" panose="020B0503020204020204" pitchFamily="34" charset="-122"/>
                <a:ea typeface="微软雅黑" panose="020B0503020204020204" pitchFamily="34" charset="-122"/>
              </a:rPr>
              <a:t>包括标准、检测认证等，</a:t>
            </a:r>
            <a:r>
              <a:rPr lang="en-US" altLang="en-US" sz="2000" b="1" dirty="0">
                <a:latin typeface="微软雅黑" panose="020B0503020204020204" pitchFamily="34" charset="-122"/>
                <a:ea typeface="微软雅黑" panose="020B0503020204020204" pitchFamily="34" charset="-122"/>
              </a:rPr>
              <a:t>支撑机器人关键技术</a:t>
            </a:r>
            <a:r>
              <a:rPr lang="zh-CN" altLang="en-US" sz="2000" b="1" dirty="0">
                <a:latin typeface="微软雅黑" panose="020B0503020204020204" pitchFamily="34" charset="-122"/>
                <a:ea typeface="微软雅黑" panose="020B0503020204020204" pitchFamily="34" charset="-122"/>
              </a:rPr>
              <a:t>、</a:t>
            </a:r>
            <a:r>
              <a:rPr lang="en-US" altLang="en-US" sz="2000" b="1" dirty="0">
                <a:latin typeface="微软雅黑" panose="020B0503020204020204" pitchFamily="34" charset="-122"/>
                <a:ea typeface="微软雅黑" panose="020B0503020204020204" pitchFamily="34" charset="-122"/>
              </a:rPr>
              <a:t>产品</a:t>
            </a:r>
            <a:r>
              <a:rPr lang="zh-CN" altLang="en-US" sz="2000" b="1" dirty="0">
                <a:latin typeface="微软雅黑" panose="020B0503020204020204" pitchFamily="34" charset="-122"/>
                <a:ea typeface="微软雅黑" panose="020B0503020204020204" pitchFamily="34" charset="-122"/>
              </a:rPr>
              <a:t>和</a:t>
            </a:r>
            <a:r>
              <a:rPr lang="en-US" altLang="zh-CN" sz="2000" b="1" dirty="0">
                <a:latin typeface="微软雅黑" panose="020B0503020204020204" pitchFamily="34" charset="-122"/>
                <a:ea typeface="微软雅黑" panose="020B0503020204020204" pitchFamily="34" charset="-122"/>
              </a:rPr>
              <a:t>产业</a:t>
            </a:r>
            <a:r>
              <a:rPr lang="zh-CN" altLang="en-US" sz="2000" b="1" dirty="0">
                <a:latin typeface="微软雅黑" panose="020B0503020204020204" pitchFamily="34" charset="-122"/>
                <a:ea typeface="微软雅黑" panose="020B0503020204020204" pitchFamily="34" charset="-122"/>
              </a:rPr>
              <a:t>发展，技术创新应主要来源市场应用，以利科研成果产业化</a:t>
            </a:r>
            <a:endParaRPr lang="zh-CN" altLang="en-US" sz="2000" b="1" dirty="0">
              <a:latin typeface="微软雅黑" panose="020B0503020204020204" pitchFamily="34" charset="-122"/>
              <a:ea typeface="微软雅黑" panose="020B0503020204020204" pitchFamily="34" charset="-122"/>
            </a:endParaRPr>
          </a:p>
          <a:p>
            <a:pPr lvl="0" eaLnBrk="1" hangingPunct="1">
              <a:buNone/>
            </a:pPr>
            <a:endParaRPr lang="en-US" altLang="en-US" sz="20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485140" y="292100"/>
            <a:ext cx="2491740" cy="548640"/>
          </a:xfrm>
          <a:prstGeom prst="rect">
            <a:avLst/>
          </a:prstGeom>
          <a:noFill/>
        </p:spPr>
        <p:txBody>
          <a:bodyPr wrap="square" rtlCol="0" anchor="t">
            <a:spAutoFit/>
          </a:bodyPr>
          <a:lstStyle/>
          <a:p>
            <a:r>
              <a:rPr lang="zh-CN" altLang="en-US" sz="2800" noProof="0" dirty="0">
                <a:ln>
                  <a:noFill/>
                </a:ln>
                <a:solidFill>
                  <a:srgbClr val="FF0000"/>
                </a:solidFill>
                <a:effectLst>
                  <a:outerShdw blurRad="38100" dist="38100" dir="2700000" algn="tl">
                    <a:srgbClr val="C0C0C0"/>
                  </a:outerShdw>
                </a:effectLst>
                <a:uLnTx/>
                <a:uFillTx/>
                <a:ea typeface="微软雅黑" panose="020B0503020204020204" pitchFamily="34" charset="-122"/>
                <a:sym typeface="宋体" panose="02010600030101010101" pitchFamily="2" charset="-122"/>
              </a:rPr>
              <a:t>几点思考</a:t>
            </a:r>
            <a:endParaRPr lang="zh-CN" altLang="en-US" sz="28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Rot="1"/>
          </p:cNvSpPr>
          <p:nvPr>
            <p:ph type="body"/>
          </p:nvPr>
        </p:nvSpPr>
        <p:spPr>
          <a:xfrm>
            <a:off x="330835" y="1621790"/>
            <a:ext cx="8715375" cy="4283710"/>
          </a:xfrm>
        </p:spPr>
        <p:txBody>
          <a:bodyPr vert="horz" wrap="square" lIns="91440" tIns="45720" rIns="91440" bIns="45720" anchor="t"/>
          <a:lstStyle/>
          <a:p>
            <a:pPr lvl="0" eaLnBrk="1" hangingPunct="1">
              <a:lnSpc>
                <a:spcPct val="80000"/>
              </a:lnSpc>
              <a:buNone/>
            </a:pPr>
            <a:r>
              <a:rPr lang="en-US" altLang="en-US" sz="2000" b="1" dirty="0">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注重与</a:t>
            </a:r>
            <a:r>
              <a:rPr lang="en-US" altLang="en-US" sz="2000" b="1" dirty="0">
                <a:latin typeface="微软雅黑" panose="020B0503020204020204" pitchFamily="34" charset="-122"/>
                <a:ea typeface="微软雅黑" panose="020B0503020204020204" pitchFamily="34" charset="-122"/>
              </a:rPr>
              <a:t>信息技术、</a:t>
            </a:r>
            <a:r>
              <a:rPr lang="zh-CN" altLang="en-US" sz="2000" b="1" dirty="0">
                <a:latin typeface="微软雅黑" panose="020B0503020204020204" pitchFamily="34" charset="-122"/>
                <a:ea typeface="微软雅黑" panose="020B0503020204020204" pitchFamily="34" charset="-122"/>
              </a:rPr>
              <a:t>人工智能技术、应用行业以及金融行业融合发展</a:t>
            </a:r>
            <a:endParaRPr lang="zh-CN" altLang="en-US" sz="2000" b="1" dirty="0">
              <a:latin typeface="微软雅黑" panose="020B0503020204020204" pitchFamily="34" charset="-122"/>
              <a:ea typeface="微软雅黑" panose="020B0503020204020204" pitchFamily="34" charset="-122"/>
            </a:endParaRPr>
          </a:p>
          <a:p>
            <a:pPr lvl="0" eaLnBrk="1" hangingPunct="1">
              <a:lnSpc>
                <a:spcPct val="80000"/>
              </a:lnSpc>
              <a:buNone/>
            </a:pPr>
            <a:endParaRPr lang="en-US" altLang="x-none" sz="2000" b="1" dirty="0">
              <a:latin typeface="微软雅黑" panose="020B0503020204020204" pitchFamily="34" charset="-122"/>
              <a:ea typeface="微软雅黑" panose="020B0503020204020204" pitchFamily="34" charset="-122"/>
            </a:endParaRPr>
          </a:p>
          <a:p>
            <a:pPr lvl="0" eaLnBrk="1" hangingPunct="1">
              <a:lnSpc>
                <a:spcPct val="80000"/>
              </a:lnSpc>
              <a:buNone/>
            </a:pPr>
            <a:r>
              <a:rPr lang="en-US" altLang="en-US" sz="2000" b="1" dirty="0">
                <a:latin typeface="微软雅黑" panose="020B0503020204020204" pitchFamily="34" charset="-122"/>
                <a:ea typeface="微软雅黑" panose="020B0503020204020204" pitchFamily="34" charset="-122"/>
              </a:rPr>
              <a:t>6、培育具有国际竞争力的龙头企业</a:t>
            </a:r>
            <a:endParaRPr lang="en-US" altLang="en-US" sz="2000" b="1" dirty="0">
              <a:latin typeface="微软雅黑" panose="020B0503020204020204" pitchFamily="34" charset="-122"/>
              <a:ea typeface="微软雅黑" panose="020B0503020204020204" pitchFamily="34" charset="-122"/>
            </a:endParaRPr>
          </a:p>
          <a:p>
            <a:pPr lvl="0" eaLnBrk="1" hangingPunct="1">
              <a:lnSpc>
                <a:spcPct val="80000"/>
              </a:lnSpc>
              <a:buNone/>
            </a:pPr>
            <a:endParaRPr lang="en-US" altLang="en-US" sz="2000" b="1" dirty="0">
              <a:latin typeface="微软雅黑" panose="020B0503020204020204" pitchFamily="34" charset="-122"/>
              <a:ea typeface="微软雅黑" panose="020B0503020204020204" pitchFamily="34" charset="-122"/>
            </a:endParaRPr>
          </a:p>
          <a:p>
            <a:pPr lvl="0" eaLnBrk="1" hangingPunct="1">
              <a:lnSpc>
                <a:spcPct val="80000"/>
              </a:lnSpc>
              <a:buNone/>
            </a:pPr>
            <a:r>
              <a:rPr lang="en-US" altLang="en-US" sz="2000" b="1" dirty="0">
                <a:latin typeface="微软雅黑" panose="020B0503020204020204" pitchFamily="34" charset="-122"/>
                <a:ea typeface="微软雅黑" panose="020B0503020204020204" pitchFamily="34" charset="-122"/>
              </a:rPr>
              <a:t>7、加强机器人研发与应用技术人才培养</a:t>
            </a:r>
            <a:endParaRPr lang="en-US" altLang="en-US" sz="2000" b="1" dirty="0">
              <a:latin typeface="微软雅黑" panose="020B0503020204020204" pitchFamily="34" charset="-122"/>
              <a:ea typeface="微软雅黑" panose="020B0503020204020204" pitchFamily="34" charset="-122"/>
            </a:endParaRPr>
          </a:p>
          <a:p>
            <a:pPr lvl="0" eaLnBrk="1" hangingPunct="1">
              <a:lnSpc>
                <a:spcPct val="80000"/>
              </a:lnSpc>
              <a:buNone/>
            </a:pPr>
            <a:endParaRPr lang="en-US" altLang="en-US" sz="2000" b="1" dirty="0">
              <a:latin typeface="微软雅黑" panose="020B0503020204020204" pitchFamily="34" charset="-122"/>
              <a:ea typeface="微软雅黑" panose="020B0503020204020204" pitchFamily="34" charset="-122"/>
            </a:endParaRPr>
          </a:p>
          <a:p>
            <a:pPr lvl="0" eaLnBrk="1" hangingPunct="1">
              <a:buNone/>
            </a:pPr>
            <a:r>
              <a:rPr lang="en-US" altLang="en-US" sz="2000" b="1" dirty="0">
                <a:latin typeface="微软雅黑" panose="020B0503020204020204" pitchFamily="34" charset="-122"/>
                <a:ea typeface="微软雅黑" panose="020B0503020204020204" pitchFamily="34" charset="-122"/>
              </a:rPr>
              <a:t>8、</a:t>
            </a:r>
            <a:r>
              <a:rPr lang="zh-CN" altLang="en-US" sz="2000" b="1" dirty="0">
                <a:latin typeface="微软雅黑" panose="020B0503020204020204" pitchFamily="34" charset="-122"/>
                <a:ea typeface="微软雅黑" panose="020B0503020204020204" pitchFamily="34" charset="-122"/>
              </a:rPr>
              <a:t>注重</a:t>
            </a:r>
            <a:r>
              <a:rPr lang="zh-CN" altLang="en-US" sz="2000" b="1" dirty="0">
                <a:latin typeface="微软雅黑" panose="020B0503020204020204" pitchFamily="34" charset="-122"/>
                <a:ea typeface="微软雅黑" panose="020B0503020204020204" pitchFamily="34" charset="-122"/>
                <a:sym typeface="Arial" panose="020B0604020202020204" pitchFamily="34" charset="0"/>
              </a:rPr>
              <a:t>智能</a:t>
            </a:r>
            <a:r>
              <a:rPr lang="en-US" altLang="en-US" sz="2000" b="1" dirty="0">
                <a:latin typeface="微软雅黑" panose="020B0503020204020204" pitchFamily="34" charset="-122"/>
                <a:ea typeface="微软雅黑" panose="020B0503020204020204" pitchFamily="34" charset="-122"/>
                <a:sym typeface="Arial" panose="020B0604020202020204" pitchFamily="34" charset="0"/>
              </a:rPr>
              <a:t>机器人研发、产业化及应用</a:t>
            </a:r>
            <a:r>
              <a:rPr lang="zh-CN" altLang="en-US" sz="2000" b="1" dirty="0">
                <a:latin typeface="微软雅黑" panose="020B0503020204020204" pitchFamily="34" charset="-122"/>
                <a:ea typeface="微软雅黑" panose="020B0503020204020204" pitchFamily="34" charset="-122"/>
                <a:sym typeface="Arial" panose="020B0604020202020204" pitchFamily="34" charset="0"/>
              </a:rPr>
              <a:t>，满足我国制造业不断转型升级，竞争力不断提高的需求</a:t>
            </a:r>
            <a:endParaRPr lang="en-US" altLang="en-US" sz="2000" b="1" dirty="0">
              <a:latin typeface="微软雅黑" panose="020B0503020204020204" pitchFamily="34" charset="-122"/>
              <a:ea typeface="微软雅黑" panose="020B0503020204020204" pitchFamily="34" charset="-122"/>
              <a:sym typeface="Arial" panose="020B0604020202020204" pitchFamily="34" charset="0"/>
            </a:endParaRPr>
          </a:p>
          <a:p>
            <a:pPr lvl="0" eaLnBrk="1" hangingPunct="1">
              <a:lnSpc>
                <a:spcPct val="80000"/>
              </a:lnSpc>
              <a:buNone/>
            </a:pPr>
            <a:endParaRPr lang="en-US" altLang="en-US" sz="2000" b="1" dirty="0">
              <a:latin typeface="微软雅黑" panose="020B0503020204020204" pitchFamily="34" charset="-122"/>
              <a:ea typeface="微软雅黑" panose="020B0503020204020204" pitchFamily="34" charset="-122"/>
              <a:sym typeface="Arial" panose="020B0604020202020204" pitchFamily="34" charset="0"/>
            </a:endParaRPr>
          </a:p>
          <a:p>
            <a:pPr lvl="0" eaLnBrk="1" hangingPunct="1">
              <a:buNone/>
            </a:pPr>
            <a:r>
              <a:rPr lang="en-US" altLang="en-US" sz="2000" b="1" dirty="0">
                <a:latin typeface="微软雅黑" panose="020B0503020204020204" pitchFamily="34" charset="-122"/>
                <a:ea typeface="微软雅黑" panose="020B0503020204020204" pitchFamily="34" charset="-122"/>
                <a:sym typeface="Arial" panose="020B0604020202020204" pitchFamily="34" charset="0"/>
              </a:rPr>
              <a:t>9</a:t>
            </a:r>
            <a:r>
              <a:rPr lang="zh-CN" altLang="en-US" sz="2000" b="1" dirty="0">
                <a:latin typeface="微软雅黑" panose="020B0503020204020204" pitchFamily="34" charset="-122"/>
                <a:ea typeface="微软雅黑" panose="020B0503020204020204" pitchFamily="34" charset="-122"/>
                <a:sym typeface="Arial" panose="020B0604020202020204" pitchFamily="34" charset="0"/>
              </a:rPr>
              <a:t>、着眼于</a:t>
            </a:r>
            <a:r>
              <a:rPr lang="zh-CN" altLang="en-US" sz="2000" b="1" dirty="0">
                <a:latin typeface="微软雅黑" panose="020B0503020204020204" pitchFamily="34" charset="-122"/>
                <a:ea typeface="微软雅黑" panose="020B0503020204020204" pitchFamily="34" charset="-122"/>
                <a:sym typeface="宋体" panose="02010600030101010101" pitchFamily="2" charset="-122"/>
              </a:rPr>
              <a:t>解决人口老龄化、残障群体需求等社会难题、满足特殊作业环境等国家重大需求和</a:t>
            </a:r>
            <a:r>
              <a:rPr lang="zh-CN" altLang="en-US" sz="2000" b="1" dirty="0">
                <a:latin typeface="微软雅黑" panose="020B0503020204020204" pitchFamily="34" charset="-122"/>
                <a:ea typeface="微软雅黑" panose="020B0503020204020204" pitchFamily="34" charset="-122"/>
                <a:sym typeface="Arial" panose="020B0604020202020204" pitchFamily="34" charset="0"/>
              </a:rPr>
              <a:t>提升人民生活水平大力发展服务机器人产业。</a:t>
            </a:r>
            <a:endParaRPr lang="zh-CN" altLang="en-US" sz="2000" b="1" dirty="0">
              <a:latin typeface="微软雅黑" panose="020B0503020204020204" pitchFamily="34" charset="-122"/>
              <a:ea typeface="微软雅黑" panose="020B0503020204020204" pitchFamily="34" charset="-122"/>
              <a:sym typeface="Arial" panose="020B0604020202020204" pitchFamily="34" charset="0"/>
            </a:endParaRPr>
          </a:p>
          <a:p>
            <a:pPr lvl="0" eaLnBrk="1" hangingPunct="1">
              <a:lnSpc>
                <a:spcPct val="80000"/>
              </a:lnSpc>
              <a:buNone/>
            </a:pPr>
            <a:endParaRPr lang="en-US" altLang="en-US" sz="2000" b="1" dirty="0">
              <a:latin typeface="微软雅黑" panose="020B0503020204020204" pitchFamily="34" charset="-122"/>
              <a:ea typeface="微软雅黑" panose="020B0503020204020204" pitchFamily="34" charset="-122"/>
              <a:sym typeface="Arial" panose="020B0604020202020204" pitchFamily="34" charset="0"/>
            </a:endParaRPr>
          </a:p>
          <a:p>
            <a:pPr lvl="0" eaLnBrk="1" hangingPunct="1">
              <a:lnSpc>
                <a:spcPct val="80000"/>
              </a:lnSpc>
              <a:buNone/>
            </a:pPr>
            <a:r>
              <a:rPr lang="en-US" altLang="zh-CN" sz="2000" b="1" dirty="0">
                <a:latin typeface="微软雅黑" panose="020B0503020204020204" pitchFamily="34" charset="-122"/>
                <a:ea typeface="微软雅黑" panose="020B0503020204020204" pitchFamily="34" charset="-122"/>
                <a:sym typeface="Arial" panose="020B0604020202020204" pitchFamily="34" charset="0"/>
              </a:rPr>
              <a:t>10</a:t>
            </a:r>
            <a:r>
              <a:rPr lang="zh-CN" altLang="en-US" sz="2000" b="1" dirty="0">
                <a:latin typeface="微软雅黑" panose="020B0503020204020204" pitchFamily="34" charset="-122"/>
                <a:ea typeface="微软雅黑" panose="020B0503020204020204" pitchFamily="34" charset="-122"/>
                <a:sym typeface="Arial" panose="020B0604020202020204" pitchFamily="34" charset="0"/>
              </a:rPr>
              <a:t>、</a:t>
            </a:r>
            <a:r>
              <a:rPr lang="en-US" altLang="en-US" sz="2000" b="1" dirty="0">
                <a:latin typeface="微软雅黑" panose="020B0503020204020204" pitchFamily="34" charset="-122"/>
                <a:ea typeface="微软雅黑" panose="020B0503020204020204" pitchFamily="34" charset="-122"/>
              </a:rPr>
              <a:t>加强</a:t>
            </a:r>
            <a:r>
              <a:rPr lang="zh-CN" altLang="en-US" sz="2000" b="1" dirty="0">
                <a:latin typeface="微软雅黑" panose="020B0503020204020204" pitchFamily="34" charset="-122"/>
                <a:ea typeface="微软雅黑" panose="020B0503020204020204" pitchFamily="34" charset="-122"/>
              </a:rPr>
              <a:t>政策</a:t>
            </a:r>
            <a:r>
              <a:rPr lang="en-US" altLang="en-US" sz="2000" b="1" dirty="0">
                <a:latin typeface="微软雅黑" panose="020B0503020204020204" pitchFamily="34" charset="-122"/>
                <a:ea typeface="微软雅黑" panose="020B0503020204020204" pitchFamily="34" charset="-122"/>
              </a:rPr>
              <a:t>引导</a:t>
            </a:r>
            <a:r>
              <a:rPr lang="zh-CN" altLang="en-US" sz="2000" b="1" dirty="0">
                <a:latin typeface="微软雅黑" panose="020B0503020204020204" pitchFamily="34" charset="-122"/>
                <a:ea typeface="微软雅黑" panose="020B0503020204020204" pitchFamily="34" charset="-122"/>
              </a:rPr>
              <a:t>和行业自律，</a:t>
            </a:r>
            <a:r>
              <a:rPr lang="en-US" altLang="en-US" sz="2000" b="1" dirty="0">
                <a:latin typeface="微软雅黑" panose="020B0503020204020204" pitchFamily="34" charset="-122"/>
                <a:ea typeface="微软雅黑" panose="020B0503020204020204" pitchFamily="34" charset="-122"/>
              </a:rPr>
              <a:t>防止“一哄而上”</a:t>
            </a:r>
            <a:r>
              <a:rPr lang="zh-CN" altLang="en-US" sz="2000" b="1" dirty="0">
                <a:latin typeface="微软雅黑" panose="020B0503020204020204" pitchFamily="34" charset="-122"/>
                <a:ea typeface="微软雅黑" panose="020B0503020204020204" pitchFamily="34" charset="-122"/>
              </a:rPr>
              <a:t>、低端价格战，自乱阵脚。</a:t>
            </a:r>
            <a:endParaRPr lang="en-US" altLang="en-US" sz="2000" b="1" dirty="0">
              <a:latin typeface="微软雅黑" panose="020B0503020204020204" pitchFamily="34" charset="-122"/>
              <a:ea typeface="微软雅黑" panose="020B0503020204020204" pitchFamily="34" charset="-122"/>
            </a:endParaRPr>
          </a:p>
          <a:p>
            <a:pPr lvl="0" eaLnBrk="1" hangingPunct="1">
              <a:lnSpc>
                <a:spcPct val="80000"/>
              </a:lnSpc>
              <a:buNone/>
            </a:pPr>
            <a:endParaRPr lang="en-US" altLang="en-US" sz="2000" b="1" dirty="0">
              <a:latin typeface="微软雅黑" panose="020B0503020204020204" pitchFamily="34" charset="-122"/>
              <a:ea typeface="微软雅黑" panose="020B0503020204020204" pitchFamily="34" charset="-122"/>
            </a:endParaRPr>
          </a:p>
          <a:p>
            <a:pPr lvl="0" eaLnBrk="1" hangingPunct="1">
              <a:lnSpc>
                <a:spcPct val="80000"/>
              </a:lnSpc>
              <a:buNone/>
            </a:pPr>
            <a:endParaRPr lang="en-US" altLang="en-US" sz="2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485140" y="292100"/>
            <a:ext cx="2491740" cy="548640"/>
          </a:xfrm>
          <a:prstGeom prst="rect">
            <a:avLst/>
          </a:prstGeom>
          <a:noFill/>
        </p:spPr>
        <p:txBody>
          <a:bodyPr wrap="square" rtlCol="0" anchor="t">
            <a:spAutoFit/>
          </a:bodyPr>
          <a:lstStyle/>
          <a:p>
            <a:r>
              <a:rPr lang="zh-CN" altLang="en-US" sz="2800" noProof="0" dirty="0">
                <a:ln>
                  <a:noFill/>
                </a:ln>
                <a:solidFill>
                  <a:srgbClr val="FF0000"/>
                </a:solidFill>
                <a:effectLst>
                  <a:outerShdw blurRad="38100" dist="38100" dir="2700000" algn="tl">
                    <a:srgbClr val="C0C0C0"/>
                  </a:outerShdw>
                </a:effectLst>
                <a:uLnTx/>
                <a:uFillTx/>
                <a:ea typeface="微软雅黑" panose="020B0503020204020204" pitchFamily="34" charset="-122"/>
                <a:sym typeface="宋体" panose="02010600030101010101" pitchFamily="2" charset="-122"/>
              </a:rPr>
              <a:t>几点思考</a:t>
            </a:r>
            <a:endParaRPr lang="zh-CN" altLang="en-US"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p:nvPr/>
        </p:nvSpPr>
        <p:spPr>
          <a:xfrm>
            <a:off x="0" y="6323013"/>
            <a:ext cx="5689600" cy="336550"/>
          </a:xfrm>
          <a:prstGeom prst="rect">
            <a:avLst/>
          </a:prstGeom>
          <a:noFill/>
          <a:ln w="9525">
            <a:noFill/>
          </a:ln>
          <a:effectLst>
            <a:prstShdw prst="shdw13" dist="53882" dir="13499999">
              <a:schemeClr val="bg2">
                <a:alpha val="50000"/>
              </a:schemeClr>
            </a:prstShdw>
          </a:effectLst>
        </p:spPr>
        <p:txBody>
          <a:bodyPr>
            <a:spAutoFit/>
          </a:bodyPr>
          <a:lstStyle/>
          <a:p>
            <a:pPr lvl="0" eaLnBrk="1" hangingPunct="1">
              <a:spcBef>
                <a:spcPct val="50000"/>
              </a:spcBef>
            </a:pPr>
            <a:r>
              <a:rPr lang="en-US" altLang="zh-CN" sz="1600" dirty="0">
                <a:latin typeface="Garamond" panose="02020404030301010803" pitchFamily="18" charset="0"/>
                <a:ea typeface="华文楷体" panose="02010600040101010101" pitchFamily="2" charset="-122"/>
              </a:rPr>
              <a:t>    </a:t>
            </a:r>
            <a:r>
              <a:rPr lang="zh-CN" altLang="en-US" sz="1200" b="1" dirty="0">
                <a:latin typeface="Garamond" panose="02020404030301010803" pitchFamily="18" charset="0"/>
                <a:ea typeface="微软雅黑" panose="020B0503020204020204" pitchFamily="34" charset="-122"/>
              </a:rPr>
              <a:t>资料来源：国际机器人</a:t>
            </a:r>
            <a:r>
              <a:rPr lang="zh-CN" altLang="en-US" sz="1200" b="1" dirty="0" smtClean="0">
                <a:latin typeface="Garamond" panose="02020404030301010803" pitchFamily="18" charset="0"/>
                <a:ea typeface="微软雅黑" panose="020B0503020204020204" pitchFamily="34" charset="-122"/>
              </a:rPr>
              <a:t>联合会</a:t>
            </a:r>
            <a:r>
              <a:rPr lang="en-US" altLang="zh-CN" sz="1200" b="1" dirty="0" smtClean="0">
                <a:latin typeface="Garamond" panose="02020404030301010803" pitchFamily="18" charset="0"/>
                <a:ea typeface="微软雅黑" panose="020B0503020204020204" pitchFamily="34" charset="-122"/>
              </a:rPr>
              <a:t>(IFR)</a:t>
            </a:r>
            <a:r>
              <a:rPr lang="zh-CN" altLang="en-US" sz="1200" b="1" dirty="0" smtClean="0">
                <a:latin typeface="Garamond" panose="02020404030301010803" pitchFamily="18" charset="0"/>
                <a:ea typeface="微软雅黑" panose="020B0503020204020204" pitchFamily="34" charset="-122"/>
              </a:rPr>
              <a:t>、</a:t>
            </a:r>
            <a:r>
              <a:rPr lang="zh-CN" altLang="en-US" sz="1200" b="1" dirty="0">
                <a:latin typeface="Garamond" panose="02020404030301010803" pitchFamily="18" charset="0"/>
                <a:ea typeface="微软雅黑" panose="020B0503020204020204" pitchFamily="34" charset="-122"/>
              </a:rPr>
              <a:t>中国机器人产业</a:t>
            </a:r>
            <a:r>
              <a:rPr lang="zh-CN" altLang="en-US" sz="1200" b="1" dirty="0" smtClean="0">
                <a:latin typeface="Garamond" panose="02020404030301010803" pitchFamily="18" charset="0"/>
                <a:ea typeface="微软雅黑" panose="020B0503020204020204" pitchFamily="34" charset="-122"/>
              </a:rPr>
              <a:t>联盟</a:t>
            </a:r>
            <a:r>
              <a:rPr lang="en-US" altLang="zh-CN" sz="1200" b="1" dirty="0" smtClean="0">
                <a:latin typeface="Garamond" panose="02020404030301010803" pitchFamily="18" charset="0"/>
                <a:ea typeface="微软雅黑" panose="020B0503020204020204" pitchFamily="34" charset="-122"/>
              </a:rPr>
              <a:t>(CRIA)</a:t>
            </a:r>
            <a:endParaRPr lang="zh-CN" altLang="en-US" sz="1200" b="1" dirty="0">
              <a:latin typeface="Garamond" panose="02020404030301010803" pitchFamily="18" charset="0"/>
              <a:ea typeface="微软雅黑" panose="020B0503020204020204" pitchFamily="34" charset="-122"/>
            </a:endParaRPr>
          </a:p>
        </p:txBody>
      </p:sp>
      <p:sp>
        <p:nvSpPr>
          <p:cNvPr id="12291" name="TextBox 4"/>
          <p:cNvSpPr txBox="1"/>
          <p:nvPr/>
        </p:nvSpPr>
        <p:spPr>
          <a:xfrm>
            <a:off x="371465" y="58057"/>
            <a:ext cx="8569325" cy="2320635"/>
          </a:xfrm>
          <a:prstGeom prst="rect">
            <a:avLst/>
          </a:prstGeom>
          <a:noFill/>
          <a:ln w="9525">
            <a:noFill/>
          </a:ln>
        </p:spPr>
        <p:txBody>
          <a:bodyPr wrap="square">
            <a:spAutoFit/>
          </a:bodyPr>
          <a:lstStyle/>
          <a:p>
            <a:pPr lvl="0" eaLnBrk="1" hangingPunct="1"/>
            <a:endParaRPr lang="zh-CN" altLang="en-US" sz="2400" b="1" dirty="0">
              <a:solidFill>
                <a:schemeClr val="tx2"/>
              </a:solidFill>
              <a:latin typeface="微软雅黑" panose="020B0503020204020204" pitchFamily="34" charset="-122"/>
              <a:ea typeface="微软雅黑" panose="020B0503020204020204" pitchFamily="34" charset="-122"/>
            </a:endParaRPr>
          </a:p>
          <a:p>
            <a:pPr lvl="0" eaLnBrk="1" hangingPunct="1"/>
            <a:r>
              <a:rPr lang="zh-CN" altLang="en-US" sz="2800" b="1" dirty="0">
                <a:solidFill>
                  <a:schemeClr val="tx2"/>
                </a:solidFill>
                <a:latin typeface="微软雅黑" panose="020B0503020204020204" pitchFamily="34" charset="-122"/>
                <a:ea typeface="微软雅黑" panose="020B0503020204020204" pitchFamily="34" charset="-122"/>
              </a:rPr>
              <a:t>国际：近些</a:t>
            </a:r>
            <a:r>
              <a:rPr lang="en-US" altLang="x-none" sz="2800" b="1" dirty="0">
                <a:solidFill>
                  <a:schemeClr val="tx2"/>
                </a:solidFill>
                <a:latin typeface="微软雅黑" panose="020B0503020204020204" pitchFamily="34" charset="-122"/>
                <a:ea typeface="微软雅黑" panose="020B0503020204020204" pitchFamily="34" charset="-122"/>
              </a:rPr>
              <a:t>年来，全球工业机器人市场快速增长</a:t>
            </a:r>
            <a:r>
              <a:rPr lang="zh-CN" altLang="en-US" sz="2800" dirty="0">
                <a:latin typeface="Arial" panose="020B0604020202020204" pitchFamily="34" charset="0"/>
                <a:ea typeface="宋体" panose="02010600030101010101" pitchFamily="2" charset="-122"/>
              </a:rPr>
              <a:t> </a:t>
            </a:r>
            <a:endParaRPr lang="zh-CN" altLang="en-US" sz="2800" dirty="0">
              <a:latin typeface="Arial" panose="020B0604020202020204" pitchFamily="34" charset="0"/>
              <a:ea typeface="宋体" panose="02010600030101010101" pitchFamily="2" charset="-122"/>
            </a:endParaRPr>
          </a:p>
          <a:p>
            <a:pPr lvl="0" eaLnBrk="1" hangingPunct="1"/>
            <a:endParaRPr lang="zh-CN" altLang="en-US" sz="2800" b="1" dirty="0">
              <a:solidFill>
                <a:schemeClr val="tx2"/>
              </a:solidFill>
              <a:latin typeface="微软雅黑" panose="020B0503020204020204" pitchFamily="34" charset="-122"/>
              <a:ea typeface="微软雅黑" panose="020B0503020204020204" pitchFamily="34" charset="-122"/>
            </a:endParaRPr>
          </a:p>
          <a:p>
            <a:pPr lvl="0" eaLnBrk="1" hangingPunct="1">
              <a:spcBef>
                <a:spcPct val="20000"/>
              </a:spcBef>
              <a:buClr>
                <a:schemeClr val="hlink"/>
              </a:buClr>
              <a:buFont typeface="Wingdings" panose="05000000000000000000" pitchFamily="2" charset="2"/>
            </a:pPr>
            <a:r>
              <a:rPr lang="en-US" altLang="zh-CN" b="1" dirty="0">
                <a:latin typeface="微软雅黑" panose="020B0503020204020204" pitchFamily="34" charset="-122"/>
                <a:ea typeface="微软雅黑" panose="020B0503020204020204" pitchFamily="34" charset="-122"/>
              </a:rPr>
              <a:t>-- </a:t>
            </a:r>
            <a:r>
              <a:rPr lang="en-US" altLang="x-none" b="1" dirty="0">
                <a:latin typeface="微软雅黑" panose="020B0503020204020204" pitchFamily="34" charset="-122"/>
                <a:ea typeface="微软雅黑" panose="020B0503020204020204" pitchFamily="34" charset="-122"/>
              </a:rPr>
              <a:t>根据国际机器人联合会和中国机器人产业联盟统计综合数据， </a:t>
            </a:r>
            <a:r>
              <a:rPr lang="en-US" altLang="zh-CN" b="1" dirty="0">
                <a:latin typeface="微软雅黑" panose="020B0503020204020204" pitchFamily="34" charset="-122"/>
                <a:ea typeface="微软雅黑" panose="020B0503020204020204" pitchFamily="34" charset="-122"/>
              </a:rPr>
              <a:t>2003</a:t>
            </a:r>
            <a:r>
              <a:rPr lang="en-US" altLang="x-none" b="1" dirty="0">
                <a:latin typeface="微软雅黑" panose="020B0503020204020204" pitchFamily="34" charset="-122"/>
                <a:ea typeface="微软雅黑" panose="020B0503020204020204" pitchFamily="34" charset="-122"/>
              </a:rPr>
              <a:t>年</a:t>
            </a:r>
            <a:r>
              <a:rPr lang="en-US" altLang="zh-CN" b="1" dirty="0">
                <a:latin typeface="微软雅黑" panose="020B0503020204020204" pitchFamily="34" charset="-122"/>
                <a:ea typeface="微软雅黑" panose="020B0503020204020204" pitchFamily="34" charset="-122"/>
              </a:rPr>
              <a:t>- </a:t>
            </a:r>
            <a:endParaRPr lang="en-US" altLang="zh-CN" b="1" dirty="0">
              <a:latin typeface="微软雅黑" panose="020B0503020204020204" pitchFamily="34" charset="-122"/>
              <a:ea typeface="微软雅黑" panose="020B0503020204020204" pitchFamily="34" charset="-122"/>
            </a:endParaRPr>
          </a:p>
          <a:p>
            <a:pPr lvl="0" eaLnBrk="1" hangingPunct="1">
              <a:spcBef>
                <a:spcPct val="20000"/>
              </a:spcBef>
              <a:buClr>
                <a:schemeClr val="hlink"/>
              </a:buClr>
              <a:buFont typeface="Wingdings" panose="05000000000000000000" pitchFamily="2" charset="2"/>
            </a:pPr>
            <a:r>
              <a:rPr lang="en-US" altLang="zh-CN" b="1" dirty="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2016</a:t>
            </a:r>
            <a:r>
              <a:rPr lang="en-US" altLang="x-none" b="1" dirty="0" smtClean="0">
                <a:latin typeface="微软雅黑" panose="020B0503020204020204" pitchFamily="34" charset="-122"/>
                <a:ea typeface="微软雅黑" panose="020B0503020204020204" pitchFamily="34" charset="-122"/>
              </a:rPr>
              <a:t>年</a:t>
            </a:r>
            <a:r>
              <a:rPr lang="en-US" altLang="x-none" b="1" dirty="0">
                <a:latin typeface="微软雅黑" panose="020B0503020204020204" pitchFamily="34" charset="-122"/>
                <a:ea typeface="微软雅黑" panose="020B0503020204020204" pitchFamily="34" charset="-122"/>
              </a:rPr>
              <a:t>，</a:t>
            </a:r>
            <a:r>
              <a:rPr lang="en-US" altLang="x-none" b="1" dirty="0" smtClean="0">
                <a:latin typeface="微软雅黑" panose="020B0503020204020204" pitchFamily="34" charset="-122"/>
                <a:ea typeface="微软雅黑" panose="020B0503020204020204" pitchFamily="34" charset="-122"/>
              </a:rPr>
              <a:t>全球工业机器人销售量年均增速+</a:t>
            </a:r>
            <a:r>
              <a:rPr lang="en-US" altLang="zh-CN" b="1" dirty="0" smtClean="0">
                <a:latin typeface="微软雅黑" panose="020B0503020204020204" pitchFamily="34" charset="-122"/>
                <a:ea typeface="微软雅黑" panose="020B0503020204020204" pitchFamily="34" charset="-122"/>
              </a:rPr>
              <a:t>14</a:t>
            </a:r>
            <a:r>
              <a:rPr lang="en-US" altLang="zh-CN" b="1" dirty="0">
                <a:latin typeface="微软雅黑" panose="020B0503020204020204" pitchFamily="34" charset="-122"/>
                <a:ea typeface="微软雅黑" panose="020B0503020204020204" pitchFamily="34" charset="-122"/>
              </a:rPr>
              <a:t>%</a:t>
            </a:r>
            <a:r>
              <a:rPr lang="en-US" altLang="x-none" b="1" dirty="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a:p>
            <a:pPr lvl="0" eaLnBrk="1" hangingPunct="1">
              <a:spcBef>
                <a:spcPct val="20000"/>
              </a:spcBef>
              <a:buClr>
                <a:schemeClr val="hlink"/>
              </a:buClr>
              <a:buFont typeface="Wingdings" panose="05000000000000000000" pitchFamily="2" charset="2"/>
            </a:pPr>
            <a:r>
              <a:rPr lang="en-US" altLang="zh-CN" b="1" dirty="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2016</a:t>
            </a:r>
            <a:r>
              <a:rPr lang="en-US" altLang="x-none" b="1" dirty="0" smtClean="0">
                <a:latin typeface="微软雅黑" panose="020B0503020204020204" pitchFamily="34" charset="-122"/>
                <a:ea typeface="微软雅黑" panose="020B0503020204020204" pitchFamily="34" charset="-122"/>
              </a:rPr>
              <a:t>年全球机器人销量</a:t>
            </a:r>
            <a:r>
              <a:rPr lang="zh-CN" altLang="en-US" b="1" dirty="0">
                <a:latin typeface="微软雅黑" panose="020B0503020204020204" pitchFamily="34" charset="-122"/>
                <a:ea typeface="微软雅黑" panose="020B0503020204020204" pitchFamily="34" charset="-122"/>
              </a:rPr>
              <a:t>达到</a:t>
            </a:r>
            <a:r>
              <a:rPr lang="en-US" altLang="zh-CN" b="1" dirty="0" smtClean="0">
                <a:latin typeface="微软雅黑" panose="020B0503020204020204" pitchFamily="34" charset="-122"/>
                <a:ea typeface="微软雅黑" panose="020B0503020204020204" pitchFamily="34" charset="-122"/>
              </a:rPr>
              <a:t>29</a:t>
            </a:r>
            <a:r>
              <a:rPr lang="zh-CN" altLang="en-US" b="1" dirty="0" smtClean="0">
                <a:latin typeface="微软雅黑" panose="020B0503020204020204" pitchFamily="34" charset="-122"/>
                <a:ea typeface="微软雅黑" panose="020B0503020204020204" pitchFamily="34" charset="-122"/>
              </a:rPr>
              <a:t>万</a:t>
            </a:r>
            <a:r>
              <a:rPr lang="zh-CN" altLang="en-US" b="1" dirty="0">
                <a:latin typeface="微软雅黑" panose="020B0503020204020204" pitchFamily="34" charset="-122"/>
                <a:ea typeface="微软雅黑" panose="020B0503020204020204" pitchFamily="34" charset="-122"/>
              </a:rPr>
              <a:t>台，同比</a:t>
            </a:r>
            <a:r>
              <a:rPr lang="zh-CN" altLang="en-US" b="1" dirty="0" smtClean="0">
                <a:latin typeface="微软雅黑" panose="020B0503020204020204" pitchFamily="34" charset="-122"/>
                <a:ea typeface="微软雅黑" panose="020B0503020204020204" pitchFamily="34" charset="-122"/>
              </a:rPr>
              <a:t>增速</a:t>
            </a:r>
            <a:r>
              <a:rPr lang="en-US" altLang="zh-CN" b="1" dirty="0" smtClean="0">
                <a:latin typeface="微软雅黑" panose="020B0503020204020204" pitchFamily="34" charset="-122"/>
                <a:ea typeface="微软雅黑" panose="020B0503020204020204" pitchFamily="34" charset="-122"/>
              </a:rPr>
              <a:t>14.2%</a:t>
            </a:r>
            <a:r>
              <a:rPr lang="zh-CN" altLang="en-US" b="1" dirty="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graphicFrame>
        <p:nvGraphicFramePr>
          <p:cNvPr id="12292" name="对象 1"/>
          <p:cNvGraphicFramePr/>
          <p:nvPr/>
        </p:nvGraphicFramePr>
        <p:xfrm>
          <a:off x="611188" y="3068638"/>
          <a:ext cx="7848600" cy="3024187"/>
        </p:xfrm>
        <a:graphic>
          <a:graphicData uri="http://schemas.openxmlformats.org/presentationml/2006/ole">
            <mc:AlternateContent xmlns:mc="http://schemas.openxmlformats.org/markup-compatibility/2006">
              <mc:Choice xmlns:v="urn:schemas-microsoft-com:vml" Requires="v">
                <p:oleObj spid="_x0000_s3097" name="" r:id="rId2" imgW="4206240" imgH="2261870" progId="Excel.Chart.8">
                  <p:embed/>
                </p:oleObj>
              </mc:Choice>
              <mc:Fallback>
                <p:oleObj name="" r:id="rId2" imgW="4206240" imgH="2261870" progId="Excel.Chart.8">
                  <p:embed/>
                  <p:pic>
                    <p:nvPicPr>
                      <p:cNvPr id="0" name="图片 3078"/>
                      <p:cNvPicPr/>
                      <p:nvPr/>
                    </p:nvPicPr>
                    <p:blipFill>
                      <a:blip r:embed="rId3"/>
                      <a:stretch>
                        <a:fillRect/>
                      </a:stretch>
                    </p:blipFill>
                    <p:spPr>
                      <a:xfrm>
                        <a:off x="611188" y="3068638"/>
                        <a:ext cx="7848600" cy="3024187"/>
                      </a:xfrm>
                      <a:prstGeom prst="rect">
                        <a:avLst/>
                      </a:prstGeom>
                      <a:noFill/>
                      <a:ln w="38100">
                        <a:noFill/>
                        <a:miter/>
                      </a:ln>
                    </p:spPr>
                  </p:pic>
                </p:oleObj>
              </mc:Fallback>
            </mc:AlternateContent>
          </a:graphicData>
        </a:graphic>
      </p:graphicFrame>
      <p:sp>
        <p:nvSpPr>
          <p:cNvPr id="12293" name="TextBox 2"/>
          <p:cNvSpPr txBox="1"/>
          <p:nvPr/>
        </p:nvSpPr>
        <p:spPr>
          <a:xfrm>
            <a:off x="2195513" y="2565400"/>
            <a:ext cx="4248150" cy="338138"/>
          </a:xfrm>
          <a:prstGeom prst="rect">
            <a:avLst/>
          </a:prstGeom>
          <a:noFill/>
          <a:ln w="9525">
            <a:noFill/>
          </a:ln>
        </p:spPr>
        <p:txBody>
          <a:bodyPr>
            <a:spAutoFit/>
          </a:bodyPr>
          <a:lstStyle/>
          <a:p>
            <a:pPr lvl="0" algn="ctr" eaLnBrk="1" hangingPunct="1"/>
            <a:r>
              <a:rPr lang="en-US" altLang="zh-CN" sz="1600" b="1" dirty="0">
                <a:solidFill>
                  <a:srgbClr val="FF0000"/>
                </a:solidFill>
                <a:latin typeface="微软雅黑" panose="020B0503020204020204" pitchFamily="34" charset="-122"/>
                <a:ea typeface="微软雅黑" panose="020B0503020204020204" pitchFamily="34" charset="-122"/>
              </a:rPr>
              <a:t>2001</a:t>
            </a:r>
            <a:r>
              <a:rPr lang="zh-CN" altLang="en-US" sz="1600" b="1" dirty="0">
                <a:solidFill>
                  <a:srgbClr val="FF0000"/>
                </a:solidFill>
                <a:latin typeface="微软雅黑" panose="020B0503020204020204" pitchFamily="34" charset="-122"/>
                <a:ea typeface="微软雅黑" panose="020B0503020204020204" pitchFamily="34" charset="-122"/>
              </a:rPr>
              <a:t>年</a:t>
            </a:r>
            <a:r>
              <a:rPr lang="en-US" altLang="zh-CN" sz="1600" b="1" dirty="0">
                <a:solidFill>
                  <a:srgbClr val="FF0000"/>
                </a:solidFill>
                <a:latin typeface="微软雅黑" panose="020B0503020204020204" pitchFamily="34" charset="-122"/>
                <a:ea typeface="微软雅黑" panose="020B0503020204020204" pitchFamily="34" charset="-122"/>
              </a:rPr>
              <a:t>~2015</a:t>
            </a:r>
            <a:r>
              <a:rPr lang="zh-CN" altLang="en-US" sz="1600" b="1" dirty="0">
                <a:solidFill>
                  <a:srgbClr val="FF0000"/>
                </a:solidFill>
                <a:latin typeface="微软雅黑" panose="020B0503020204020204" pitchFamily="34" charset="-122"/>
                <a:ea typeface="微软雅黑" panose="020B0503020204020204" pitchFamily="34" charset="-122"/>
              </a:rPr>
              <a:t>年全球工业机器人销售情况</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graphicFrame>
        <p:nvGraphicFramePr>
          <p:cNvPr id="10" name="Inhaltsplatzhalter 9"/>
          <p:cNvGraphicFramePr>
            <a:graphicFrameLocks noGrp="1"/>
          </p:cNvGraphicFramePr>
          <p:nvPr/>
        </p:nvGraphicFramePr>
        <p:xfrm>
          <a:off x="285115" y="2353310"/>
          <a:ext cx="8680450" cy="396938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3"/>
          <p:cNvSpPr>
            <a:spLocks noGrp="1"/>
          </p:cNvSpPr>
          <p:nvPr/>
        </p:nvSpPr>
        <p:spPr>
          <a:xfrm>
            <a:off x="685800" y="1844675"/>
            <a:ext cx="7991475" cy="3457575"/>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hlink"/>
              </a:buClr>
              <a:buSzPct val="85000"/>
              <a:buFont typeface="Wingdings" panose="05000000000000000000" pitchFamily="2" charset="2"/>
              <a:buChar char="Ø"/>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lr>
                <a:schemeClr val="hlink"/>
              </a:buClr>
              <a:buSzPct val="85000"/>
              <a:buFont typeface="Wingdings" panose="05000000000000000000" pitchFamily="2" charset="2"/>
              <a:buChar char="Ø"/>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lr>
                <a:schemeClr val="hlink"/>
              </a:buClr>
              <a:buFont typeface="Wingdings 2" panose="05020102010507070707" pitchFamily="18" charset="2"/>
              <a:buChar char="¡"/>
              <a:defRPr sz="2000" kern="1200">
                <a:solidFill>
                  <a:schemeClr val="tx1"/>
                </a:solidFill>
                <a:latin typeface="+mn-lt"/>
                <a:ea typeface="+mn-ea"/>
                <a:cs typeface="+mn-cs"/>
              </a:defRPr>
            </a:lvl5pPr>
            <a:lvl6pPr marL="2514600" lvl="5" indent="-228600" algn="l" defTabSz="914400" eaLnBrk="0" fontAlgn="base" latinLnBrk="0" hangingPunct="0">
              <a:spcBef>
                <a:spcPct val="20000"/>
              </a:spcBef>
              <a:spcAft>
                <a:spcPct val="0"/>
              </a:spcAft>
              <a:buClr>
                <a:schemeClr val="hlink"/>
              </a:buClr>
              <a:buFont typeface="Wingdings 2" panose="05020102010507070707" pitchFamily="18" charset="2"/>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spcBef>
                <a:spcPct val="20000"/>
              </a:spcBef>
              <a:spcAft>
                <a:spcPct val="0"/>
              </a:spcAft>
              <a:buClr>
                <a:schemeClr val="hlink"/>
              </a:buClr>
              <a:buFont typeface="Wingdings 2" panose="05020102010507070707" pitchFamily="18" charset="2"/>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spcBef>
                <a:spcPct val="20000"/>
              </a:spcBef>
              <a:spcAft>
                <a:spcPct val="0"/>
              </a:spcAft>
              <a:buClr>
                <a:schemeClr val="hlink"/>
              </a:buClr>
              <a:buFont typeface="Wingdings 2" panose="05020102010507070707" pitchFamily="18" charset="2"/>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spcBef>
                <a:spcPct val="20000"/>
              </a:spcBef>
              <a:spcAft>
                <a:spcPct val="0"/>
              </a:spcAft>
              <a:buClr>
                <a:schemeClr val="hlink"/>
              </a:buClr>
              <a:buFont typeface="Wingdings 2" panose="05020102010507070707" pitchFamily="18" charset="2"/>
              <a:buChar char="¡"/>
              <a:defRPr sz="2000" b="0" i="0" u="none" kern="1200" baseline="0">
                <a:solidFill>
                  <a:schemeClr val="tx1"/>
                </a:solidFill>
                <a:latin typeface="+mn-lt"/>
                <a:ea typeface="+mn-ea"/>
                <a:cs typeface="+mn-cs"/>
              </a:defRPr>
            </a:lvl9pPr>
          </a:lstStyle>
          <a:p>
            <a:pPr marL="812800" marR="0" lvl="0" indent="-8128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lang="zh-CN" altLang="en-US" noProof="0" dirty="0">
                <a:ln>
                  <a:noFill/>
                </a:ln>
                <a:solidFill>
                  <a:srgbClr val="FF0000"/>
                </a:solidFill>
                <a:effectLst>
                  <a:outerShdw blurRad="38100" dist="38100" dir="2700000" algn="tl">
                    <a:srgbClr val="C0C0C0"/>
                  </a:outerShdw>
                </a:effectLst>
                <a:uLnTx/>
                <a:uFillTx/>
                <a:ea typeface="微软雅黑" panose="020B0503020204020204" pitchFamily="34" charset="-122"/>
                <a:sym typeface="+mn-ea"/>
              </a:rPr>
              <a:t>五、</a:t>
            </a:r>
            <a:r>
              <a:rPr lang="zh-CN" altLang="en-US" noProof="0" dirty="0">
                <a:ln>
                  <a:noFill/>
                </a:ln>
                <a:solidFill>
                  <a:srgbClr val="FF0000"/>
                </a:solidFill>
                <a:effectLst>
                  <a:outerShdw blurRad="38100" dist="38100" dir="2700000" algn="tl">
                    <a:srgbClr val="C0C0C0"/>
                  </a:outerShdw>
                </a:effectLst>
                <a:uLnTx/>
                <a:uFillTx/>
                <a:ea typeface="微软雅黑" panose="020B0503020204020204" pitchFamily="34" charset="-122"/>
                <a:sym typeface="宋体" panose="02010600030101010101" pitchFamily="2" charset="-122"/>
              </a:rPr>
              <a:t>小</a:t>
            </a:r>
            <a:r>
              <a:rPr lang="zh-CN" altLang="en-US" noProof="0" dirty="0">
                <a:ln>
                  <a:noFill/>
                </a:ln>
                <a:solidFill>
                  <a:srgbClr val="FF0000"/>
                </a:solidFill>
                <a:effectLst>
                  <a:outerShdw blurRad="38100" dist="38100" dir="2700000" algn="tl">
                    <a:srgbClr val="C0C0C0"/>
                  </a:outerShdw>
                </a:effectLst>
                <a:uLnTx/>
                <a:uFillTx/>
                <a:ea typeface="微软雅黑" panose="020B0503020204020204" pitchFamily="34" charset="-122"/>
                <a:sym typeface="+mn-ea"/>
              </a:rPr>
              <a:t>结</a:t>
            </a:r>
            <a:endParaRPr kumimoji="0" lang="zh-CN" altLang="en-US" sz="32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微软雅黑" panose="020B0503020204020204" pitchFamily="34" charset="-122"/>
              <a:cs typeface="+mn-cs"/>
            </a:endParaRPr>
          </a:p>
          <a:p>
            <a:pPr marL="812800" marR="0" lvl="0" indent="-8128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微软雅黑" panose="020B0503020204020204" pitchFamily="34" charset="-122"/>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extBox 1"/>
          <p:cNvSpPr txBox="1">
            <a:spLocks noChangeArrowheads="1"/>
          </p:cNvSpPr>
          <p:nvPr/>
        </p:nvSpPr>
        <p:spPr bwMode="auto">
          <a:xfrm>
            <a:off x="651510" y="228600"/>
            <a:ext cx="753935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eriod"/>
              <a:defRPr/>
            </a:pPr>
            <a:r>
              <a:rPr lang="zh-CN" altLang="en-US" noProof="0" dirty="0">
                <a:ln>
                  <a:noFill/>
                </a:ln>
                <a:effectLst/>
                <a:uLnTx/>
                <a:uFillTx/>
                <a:latin typeface="微软雅黑" panose="020B0503020204020204" pitchFamily="34" charset="-122"/>
                <a:ea typeface="微软雅黑" panose="020B0503020204020204" pitchFamily="34" charset="-122"/>
                <a:cs typeface="+mn-cs"/>
                <a:sym typeface="+mn-ea"/>
              </a:rPr>
              <a:t>机器人在一般工业中的应用快速扩大是这一轮国际国内机器人产业快速发展的驱动力</a:t>
            </a:r>
            <a:endParaRPr lang="en-US" altLang="zh-CN" noProof="0" dirty="0">
              <a:ln>
                <a:noFill/>
              </a:ln>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1" fontAlgn="base" latinLnBrk="0" hangingPunct="1">
              <a:lnSpc>
                <a:spcPct val="100000"/>
              </a:lnSpc>
              <a:spcBef>
                <a:spcPct val="0"/>
              </a:spcBef>
              <a:spcAft>
                <a:spcPct val="0"/>
              </a:spcAft>
              <a:buClrTx/>
              <a:buSzTx/>
              <a:buFontTx/>
              <a:buAutoNum type="arabicPeriod"/>
              <a:defRPr/>
            </a:pPr>
            <a:endParaRPr kumimoji="0" lang="en-US" altLang="zh-CN"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eriod"/>
              <a:defRPr/>
            </a:pPr>
            <a:r>
              <a:rPr lang="zh-CN" altLang="en-US" noProof="0" dirty="0">
                <a:ln>
                  <a:noFill/>
                </a:ln>
                <a:effectLst/>
                <a:uLnTx/>
                <a:uFillTx/>
                <a:latin typeface="微软雅黑" panose="020B0503020204020204" pitchFamily="34" charset="-122"/>
                <a:ea typeface="微软雅黑" panose="020B0503020204020204" pitchFamily="34" charset="-122"/>
                <a:cs typeface="+mn-cs"/>
                <a:sym typeface="+mn-ea"/>
              </a:rPr>
              <a:t>我国规模最大、门类最广的制造业引领国际国内机器人市场需求</a:t>
            </a:r>
            <a:endParaRPr lang="zh-CN" altLang="en-US" noProof="0" dirty="0">
              <a:ln>
                <a:noFill/>
              </a:ln>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1" fontAlgn="base" latinLnBrk="0" hangingPunct="1">
              <a:lnSpc>
                <a:spcPct val="100000"/>
              </a:lnSpc>
              <a:spcBef>
                <a:spcPct val="0"/>
              </a:spcBef>
              <a:spcAft>
                <a:spcPct val="0"/>
              </a:spcAft>
              <a:buClrTx/>
              <a:buSzTx/>
              <a:buFontTx/>
              <a:buAutoNum type="arabicPeriod"/>
              <a:defRPr/>
            </a:pPr>
            <a:endParaRPr lang="zh-CN" altLang="en-US" noProof="0" dirty="0">
              <a:ln>
                <a:noFill/>
              </a:ln>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1" fontAlgn="base" latinLnBrk="0" hangingPunct="1">
              <a:lnSpc>
                <a:spcPct val="100000"/>
              </a:lnSpc>
              <a:spcBef>
                <a:spcPct val="0"/>
              </a:spcBef>
              <a:spcAft>
                <a:spcPct val="0"/>
              </a:spcAft>
              <a:buClrTx/>
              <a:buSzTx/>
              <a:buFontTx/>
              <a:buAutoNum type="arabicPeriod"/>
              <a:defRPr/>
            </a:pPr>
            <a:r>
              <a:rPr lang="zh-CN" altLang="en-US" dirty="0">
                <a:latin typeface="微软雅黑" panose="020B0503020204020204" pitchFamily="34" charset="-122"/>
                <a:ea typeface="微软雅黑" panose="020B0503020204020204" pitchFamily="34" charset="-122"/>
                <a:sym typeface="+mn-ea"/>
              </a:rPr>
              <a:t>我国机器人发展已进入产业形成期向产业发展迈进的阶段</a:t>
            </a:r>
            <a:endParaRPr lang="zh-CN" altLang="en-US" dirty="0">
              <a:latin typeface="微软雅黑" panose="020B0503020204020204" pitchFamily="34" charset="-122"/>
              <a:ea typeface="微软雅黑" panose="020B0503020204020204" pitchFamily="34" charset="-122"/>
              <a:sym typeface="+mn-ea"/>
            </a:endParaRPr>
          </a:p>
          <a:p>
            <a:pPr marL="342900" marR="0" lvl="0" indent="-342900" algn="l" defTabSz="914400" rtl="0" eaLnBrk="1" fontAlgn="base" latinLnBrk="0" hangingPunct="1">
              <a:lnSpc>
                <a:spcPct val="100000"/>
              </a:lnSpc>
              <a:spcBef>
                <a:spcPct val="0"/>
              </a:spcBef>
              <a:spcAft>
                <a:spcPct val="0"/>
              </a:spcAft>
              <a:buClrTx/>
              <a:buSzTx/>
              <a:buFontTx/>
              <a:buAutoNum type="arabicPeriod"/>
              <a:defRPr/>
            </a:pPr>
            <a:endParaRPr lang="zh-CN" altLang="en-US" dirty="0">
              <a:latin typeface="微软雅黑" panose="020B0503020204020204" pitchFamily="34" charset="-122"/>
              <a:ea typeface="微软雅黑" panose="020B0503020204020204" pitchFamily="34" charset="-122"/>
              <a:sym typeface="+mn-ea"/>
            </a:endParaRPr>
          </a:p>
          <a:p>
            <a:pPr marL="342900" marR="0" lvl="0" indent="-342900" algn="l" defTabSz="914400" rtl="0" eaLnBrk="1" fontAlgn="base" latinLnBrk="0" hangingPunct="1">
              <a:lnSpc>
                <a:spcPct val="100000"/>
              </a:lnSpc>
              <a:spcBef>
                <a:spcPct val="0"/>
              </a:spcBef>
              <a:spcAft>
                <a:spcPct val="0"/>
              </a:spcAft>
              <a:buClrTx/>
              <a:buSzTx/>
              <a:buFontTx/>
              <a:buAutoNum type="arabicPeriod"/>
              <a:defRPr/>
            </a:pPr>
            <a:r>
              <a:rPr lang="zh-CN" altLang="en-US" dirty="0">
                <a:latin typeface="微软雅黑" panose="020B0503020204020204" pitchFamily="34" charset="-122"/>
                <a:ea typeface="微软雅黑" panose="020B0503020204020204" pitchFamily="34" charset="-122"/>
                <a:sym typeface="+mn-ea"/>
              </a:rPr>
              <a:t>量大面广制造业市场潜力巨大，是我国机器人产业发展的主战场和技术创新的源泉，以应用拉动我国机器人产业的发展和创新</a:t>
            </a:r>
            <a:endParaRPr kumimoji="0" lang="zh-CN" altLang="zh-CN"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1" fontAlgn="base" latinLnBrk="0" hangingPunct="1">
              <a:lnSpc>
                <a:spcPct val="100000"/>
              </a:lnSpc>
              <a:spcBef>
                <a:spcPct val="0"/>
              </a:spcBef>
              <a:spcAft>
                <a:spcPct val="0"/>
              </a:spcAft>
              <a:buClrTx/>
              <a:buSzTx/>
              <a:buFontTx/>
              <a:buAutoNum type="arabicPeriod"/>
              <a:defRPr/>
            </a:pPr>
            <a:endParaRPr kumimoji="0" lang="zh-CN" altLang="en-US"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eriod"/>
              <a:defRPr/>
            </a:pPr>
            <a:r>
              <a:rPr lang="en-US" altLang="x-none" dirty="0">
                <a:latin typeface="微软雅黑" panose="020B0503020204020204" pitchFamily="34" charset="-122"/>
                <a:ea typeface="微软雅黑" panose="020B0503020204020204" pitchFamily="34" charset="-122"/>
                <a:sym typeface="+mn-ea"/>
              </a:rPr>
              <a:t>不同行业机器人集成应用技术</a:t>
            </a:r>
            <a:r>
              <a:rPr lang="zh-CN" altLang="en-US" dirty="0">
                <a:latin typeface="微软雅黑" panose="020B0503020204020204" pitchFamily="34" charset="-122"/>
                <a:ea typeface="微软雅黑" panose="020B0503020204020204" pitchFamily="34" charset="-122"/>
                <a:sym typeface="+mn-ea"/>
              </a:rPr>
              <a:t>是影响机器人产业的发展</a:t>
            </a:r>
            <a:r>
              <a:rPr lang="en-US" altLang="x-none" dirty="0">
                <a:latin typeface="微软雅黑" panose="020B0503020204020204" pitchFamily="34" charset="-122"/>
                <a:ea typeface="微软雅黑" panose="020B0503020204020204" pitchFamily="34" charset="-122"/>
                <a:sym typeface="+mn-ea"/>
              </a:rPr>
              <a:t>瓶颈</a:t>
            </a:r>
            <a:endParaRPr lang="en-US" altLang="x-none" dirty="0">
              <a:latin typeface="微软雅黑" panose="020B0503020204020204" pitchFamily="34" charset="-122"/>
              <a:ea typeface="微软雅黑" panose="020B0503020204020204" pitchFamily="34" charset="-122"/>
              <a:sym typeface="+mn-ea"/>
            </a:endParaRPr>
          </a:p>
          <a:p>
            <a:pPr marL="342900" marR="0" lvl="0" indent="-342900" algn="l" defTabSz="914400" rtl="0" eaLnBrk="1" fontAlgn="base" latinLnBrk="0" hangingPunct="1">
              <a:lnSpc>
                <a:spcPct val="100000"/>
              </a:lnSpc>
              <a:spcBef>
                <a:spcPct val="0"/>
              </a:spcBef>
              <a:spcAft>
                <a:spcPct val="0"/>
              </a:spcAft>
              <a:buClrTx/>
              <a:buSzTx/>
              <a:buFontTx/>
              <a:buAutoNum type="arabicPeriod"/>
              <a:defRPr/>
            </a:pPr>
            <a:endParaRPr lang="en-US" altLang="x-none" dirty="0">
              <a:latin typeface="微软雅黑" panose="020B0503020204020204" pitchFamily="34" charset="-122"/>
              <a:ea typeface="微软雅黑" panose="020B0503020204020204" pitchFamily="34" charset="-122"/>
              <a:sym typeface="+mn-ea"/>
            </a:endParaRPr>
          </a:p>
          <a:p>
            <a:pPr marL="342900" marR="0" lvl="0" indent="-342900" algn="l" defTabSz="914400" rtl="0" eaLnBrk="1" fontAlgn="base" latinLnBrk="0" hangingPunct="1">
              <a:lnSpc>
                <a:spcPct val="100000"/>
              </a:lnSpc>
              <a:spcBef>
                <a:spcPct val="0"/>
              </a:spcBef>
              <a:spcAft>
                <a:spcPct val="0"/>
              </a:spcAft>
              <a:buClrTx/>
              <a:buSzTx/>
              <a:buFontTx/>
              <a:buAutoNum type="arabicPeriod"/>
              <a:defRPr/>
            </a:pPr>
            <a:r>
              <a:rPr kumimoji="0" lang="zh-CN" altLang="en-US"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我国机器人产业发展主要目的是支撑我国制造业不断转型升级，发展柔性制造、智能制造</a:t>
            </a:r>
            <a:endParaRPr kumimoji="0" lang="zh-CN" altLang="en-US"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eriod"/>
              <a:defRPr/>
            </a:pPr>
            <a:endParaRPr kumimoji="0" lang="zh-CN" altLang="en-US"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eriod"/>
              <a:defRPr/>
            </a:pPr>
            <a:r>
              <a:rPr kumimoji="0" lang="zh-CN" altLang="en-US"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机器人行业与</a:t>
            </a:r>
            <a:r>
              <a:rPr kumimoji="0" lang="en-US" altLang="zh-CN"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IT</a:t>
            </a:r>
            <a:r>
              <a:rPr kumimoji="0" lang="zh-CN" altLang="en-US"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行业（互联网、物联网、云计算、大数据、通讯）、人工智能以及与用户行业融合协同发展是必然趋势</a:t>
            </a:r>
            <a:endParaRPr kumimoji="0" lang="zh-CN" altLang="en-US"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eriod"/>
              <a:defRPr/>
            </a:pPr>
            <a:endParaRPr kumimoji="0" lang="zh-CN" altLang="en-US"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eriod"/>
              <a:defRPr/>
            </a:pPr>
            <a:r>
              <a:rPr lang="zh-CN" altLang="en-US" dirty="0">
                <a:latin typeface="微软雅黑" panose="020B0503020204020204" pitchFamily="34" charset="-122"/>
                <a:ea typeface="微软雅黑" panose="020B0503020204020204" pitchFamily="34" charset="-122"/>
                <a:sym typeface="+mn-ea"/>
              </a:rPr>
              <a:t>为满足我国制造业不断转型升级的需求，应对新一轮科技革命  和产业变革，抢占世界机器人产业发展制高点，全面部署智能工业机器人产业发展已势在必行</a:t>
            </a:r>
            <a:endParaRPr kumimoji="0" lang="zh-CN" altLang="en-US"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defRPr/>
            </a:pPr>
            <a:endParaRPr kumimoji="0" lang="en-US" altLang="zh-CN"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p:txBody>
          <a:bodyPr vert="horz" wrap="square" lIns="91440" tIns="45720" rIns="91440" bIns="45720" anchor="b"/>
          <a:lstStyle/>
          <a:p>
            <a:pPr eaLnBrk="1" hangingPunct="1"/>
            <a:r>
              <a:rPr lang="zh-CN" altLang="en-US" dirty="0">
                <a:latin typeface="微软雅黑" panose="020B0503020204020204" pitchFamily="34" charset="-122"/>
                <a:ea typeface="微软雅黑" panose="020B0503020204020204" pitchFamily="34" charset="-122"/>
                <a:cs typeface="+mj-cs"/>
              </a:rPr>
              <a:t>智能机器人发展路径</a:t>
            </a:r>
            <a:endParaRPr lang="zh-CN" altLang="en-US" dirty="0">
              <a:latin typeface="微软雅黑" panose="020B0503020204020204" pitchFamily="34" charset="-122"/>
              <a:ea typeface="微软雅黑" panose="020B0503020204020204" pitchFamily="34" charset="-122"/>
              <a:cs typeface="+mj-cs"/>
            </a:endParaRPr>
          </a:p>
        </p:txBody>
      </p:sp>
      <p:sp>
        <p:nvSpPr>
          <p:cNvPr id="8" name="TextBox 7"/>
          <p:cNvSpPr txBox="1"/>
          <p:nvPr/>
        </p:nvSpPr>
        <p:spPr>
          <a:xfrm>
            <a:off x="1595438" y="6200775"/>
            <a:ext cx="2016125" cy="26035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FANAC </a:t>
            </a:r>
            <a:r>
              <a:rPr kumimoji="0" lang="zh-CN" altLang="en-US" sz="10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10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3D</a:t>
            </a:r>
            <a:r>
              <a:rPr kumimoji="0" lang="zh-CN" altLang="en-US" sz="10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视觉识别技术</a:t>
            </a:r>
            <a:endParaRPr kumimoji="0" lang="zh-CN" altLang="en-US" sz="10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60420" name="图片 8"/>
          <p:cNvPicPr>
            <a:picLocks noChangeAspect="1"/>
          </p:cNvPicPr>
          <p:nvPr/>
        </p:nvPicPr>
        <p:blipFill>
          <a:blip r:embed="rId1"/>
          <a:stretch>
            <a:fillRect/>
          </a:stretch>
        </p:blipFill>
        <p:spPr>
          <a:xfrm>
            <a:off x="1782763" y="4489450"/>
            <a:ext cx="1128712" cy="1573213"/>
          </a:xfrm>
          <a:prstGeom prst="rect">
            <a:avLst/>
          </a:prstGeom>
          <a:noFill/>
          <a:ln w="9525">
            <a:noFill/>
          </a:ln>
        </p:spPr>
      </p:pic>
      <p:pic>
        <p:nvPicPr>
          <p:cNvPr id="60421" name="图片 9"/>
          <p:cNvPicPr>
            <a:picLocks noChangeAspect="1"/>
          </p:cNvPicPr>
          <p:nvPr/>
        </p:nvPicPr>
        <p:blipFill>
          <a:blip r:embed="rId2"/>
          <a:stretch>
            <a:fillRect/>
          </a:stretch>
        </p:blipFill>
        <p:spPr>
          <a:xfrm>
            <a:off x="7518400" y="4619625"/>
            <a:ext cx="1014413" cy="1420813"/>
          </a:xfrm>
          <a:prstGeom prst="rect">
            <a:avLst/>
          </a:prstGeom>
          <a:noFill/>
          <a:ln w="9525">
            <a:noFill/>
          </a:ln>
        </p:spPr>
      </p:pic>
      <p:sp>
        <p:nvSpPr>
          <p:cNvPr id="11" name="TextBox 10"/>
          <p:cNvSpPr txBox="1"/>
          <p:nvPr/>
        </p:nvSpPr>
        <p:spPr>
          <a:xfrm>
            <a:off x="7388225" y="6156325"/>
            <a:ext cx="1436688" cy="26193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KUKA </a:t>
            </a:r>
            <a:r>
              <a:rPr kumimoji="0" lang="zh-CN" altLang="en-US" sz="10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10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LBR IIWA</a:t>
            </a:r>
            <a:endParaRPr kumimoji="0" lang="en-US" altLang="zh-CN" sz="1050" b="0" i="0" u="none" strike="noStrike" kern="1200" cap="all" spc="0" normalizeH="0" baseline="0" noProof="0" dirty="0">
              <a:ln>
                <a:noFill/>
              </a:ln>
              <a:solidFill>
                <a:srgbClr val="000000"/>
              </a:solidFill>
              <a:effectLst/>
              <a:uLnTx/>
              <a:uFillTx/>
              <a:latin typeface="Arial" panose="020B0604020202020204"/>
              <a:ea typeface="宋体" panose="02010600030101010101" pitchFamily="2" charset="-122"/>
              <a:cs typeface="+mn-cs"/>
            </a:endParaRPr>
          </a:p>
        </p:txBody>
      </p:sp>
      <p:pic>
        <p:nvPicPr>
          <p:cNvPr id="60423" name="图片 11"/>
          <p:cNvPicPr>
            <a:picLocks noChangeAspect="1"/>
          </p:cNvPicPr>
          <p:nvPr/>
        </p:nvPicPr>
        <p:blipFill>
          <a:blip r:embed="rId3"/>
          <a:stretch>
            <a:fillRect/>
          </a:stretch>
        </p:blipFill>
        <p:spPr>
          <a:xfrm>
            <a:off x="5435600" y="4673600"/>
            <a:ext cx="1800225" cy="1366838"/>
          </a:xfrm>
          <a:prstGeom prst="rect">
            <a:avLst/>
          </a:prstGeom>
          <a:noFill/>
          <a:ln w="9525">
            <a:noFill/>
          </a:ln>
        </p:spPr>
      </p:pic>
      <p:sp>
        <p:nvSpPr>
          <p:cNvPr id="13" name="TextBox 12"/>
          <p:cNvSpPr txBox="1"/>
          <p:nvPr/>
        </p:nvSpPr>
        <p:spPr>
          <a:xfrm>
            <a:off x="5076825" y="6164263"/>
            <a:ext cx="2447925" cy="2540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ABB</a:t>
            </a:r>
            <a:r>
              <a:rPr kumimoji="0" lang="zh-CN" altLang="en-US" sz="10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：优米（</a:t>
            </a:r>
            <a:r>
              <a:rPr kumimoji="0" lang="en-US" altLang="zh-CN" sz="1050" b="0" i="0" u="none" strike="noStrike" kern="1200" cap="none" spc="0" normalizeH="0" baseline="0" noProof="0" dirty="0" err="1">
                <a:ln>
                  <a:noFill/>
                </a:ln>
                <a:solidFill>
                  <a:srgbClr val="000000"/>
                </a:solidFill>
                <a:effectLst/>
                <a:uLnTx/>
                <a:uFillTx/>
                <a:latin typeface="Arial" panose="020B0604020202020204"/>
                <a:ea typeface="宋体" panose="02010600030101010101" pitchFamily="2" charset="-122"/>
                <a:cs typeface="+mn-cs"/>
              </a:rPr>
              <a:t>YuMiTM</a:t>
            </a:r>
            <a:r>
              <a:rPr kumimoji="0" lang="zh-CN" altLang="en-US" sz="1050" b="0" i="0" u="none" strike="noStrike" kern="1200" cap="none" spc="0" normalizeH="0" baseline="0" noProof="0" dirty="0">
                <a:ln>
                  <a:noFill/>
                </a:ln>
                <a:solidFill>
                  <a:srgbClr val="000000"/>
                </a:solidFill>
                <a:effectLst/>
                <a:uLnTx/>
                <a:uFillTx/>
                <a:latin typeface="Arial" panose="020B0604020202020204"/>
                <a:ea typeface="宋体" panose="02010600030101010101" pitchFamily="2" charset="-122"/>
                <a:cs typeface="+mn-cs"/>
              </a:rPr>
              <a:t>）</a:t>
            </a:r>
            <a:r>
              <a:rPr kumimoji="0" lang="zh-CN" altLang="en-US" sz="10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双臂机器人</a:t>
            </a:r>
            <a:endParaRPr kumimoji="0" lang="en-US" altLang="zh-CN" sz="1050" b="0" i="0" u="none" strike="noStrike" kern="1200" cap="all" spc="0" normalizeH="0" baseline="0" noProof="0" dirty="0">
              <a:ln>
                <a:noFill/>
              </a:ln>
              <a:solidFill>
                <a:srgbClr val="000000"/>
              </a:solidFill>
              <a:effectLst/>
              <a:uLnTx/>
              <a:uFillTx/>
              <a:latin typeface="Arial" panose="020B0604020202020204"/>
              <a:ea typeface="宋体" panose="02010600030101010101" pitchFamily="2" charset="-122"/>
              <a:cs typeface="+mn-cs"/>
            </a:endParaRPr>
          </a:p>
        </p:txBody>
      </p:sp>
      <p:pic>
        <p:nvPicPr>
          <p:cNvPr id="60425" name="图片 3"/>
          <p:cNvPicPr>
            <a:picLocks noChangeAspect="1"/>
          </p:cNvPicPr>
          <p:nvPr/>
        </p:nvPicPr>
        <p:blipFill>
          <a:blip r:embed="rId4"/>
          <a:stretch>
            <a:fillRect/>
          </a:stretch>
        </p:blipFill>
        <p:spPr>
          <a:xfrm>
            <a:off x="1595438" y="968375"/>
            <a:ext cx="1316037" cy="1193800"/>
          </a:xfrm>
          <a:prstGeom prst="rect">
            <a:avLst/>
          </a:prstGeom>
          <a:noFill/>
          <a:ln w="9525">
            <a:noFill/>
          </a:ln>
        </p:spPr>
      </p:pic>
      <p:sp>
        <p:nvSpPr>
          <p:cNvPr id="18" name="AutoShape 6"/>
          <p:cNvSpPr>
            <a:spLocks noChangeArrowheads="1"/>
          </p:cNvSpPr>
          <p:nvPr/>
        </p:nvSpPr>
        <p:spPr bwMode="auto">
          <a:xfrm rot="16200000">
            <a:off x="1613694" y="3377406"/>
            <a:ext cx="1465263" cy="654050"/>
          </a:xfrm>
          <a:prstGeom prst="leftArrow">
            <a:avLst/>
          </a:prstGeom>
          <a:solidFill>
            <a:schemeClr val="accent2">
              <a:lumMod val="40000"/>
              <a:lumOff val="6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19" name="AutoShape 7"/>
          <p:cNvSpPr>
            <a:spLocks noChangeArrowheads="1"/>
          </p:cNvSpPr>
          <p:nvPr/>
        </p:nvSpPr>
        <p:spPr bwMode="auto">
          <a:xfrm>
            <a:off x="3683000" y="4730750"/>
            <a:ext cx="887413" cy="1182688"/>
          </a:xfrm>
          <a:prstGeom prst="roundRect">
            <a:avLst>
              <a:gd name="adj" fmla="val 16667"/>
            </a:avLst>
          </a:prstGeom>
          <a:solidFill>
            <a:schemeClr val="accent1">
              <a:lumMod val="60000"/>
              <a:lumOff val="40000"/>
            </a:schemeClr>
          </a:solidFill>
          <a:ln>
            <a:noFill/>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智能</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机器人</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0" name="AutoShape 8"/>
          <p:cNvSpPr>
            <a:spLocks noChangeArrowheads="1"/>
          </p:cNvSpPr>
          <p:nvPr/>
        </p:nvSpPr>
        <p:spPr bwMode="auto">
          <a:xfrm>
            <a:off x="1458913" y="2330450"/>
            <a:ext cx="1774825" cy="590550"/>
          </a:xfrm>
          <a:prstGeom prst="roundRect">
            <a:avLst>
              <a:gd name="adj" fmla="val 16667"/>
            </a:avLst>
          </a:prstGeom>
          <a:solidFill>
            <a:schemeClr val="accent1">
              <a:lumMod val="40000"/>
              <a:lumOff val="6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传统机器人升级</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2" name="AutoShape 10"/>
          <p:cNvSpPr>
            <a:spLocks noChangeArrowheads="1"/>
          </p:cNvSpPr>
          <p:nvPr/>
        </p:nvSpPr>
        <p:spPr bwMode="auto">
          <a:xfrm flipH="1">
            <a:off x="6199188" y="2330450"/>
            <a:ext cx="1901825" cy="593725"/>
          </a:xfrm>
          <a:prstGeom prst="roundRect">
            <a:avLst>
              <a:gd name="adj" fmla="val 16667"/>
            </a:avLst>
          </a:prstGeom>
          <a:solidFill>
            <a:schemeClr val="accent1">
              <a:lumMod val="40000"/>
              <a:lumOff val="60000"/>
            </a:schemeClr>
          </a:solidFill>
          <a:ln>
            <a:noFill/>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源头技术研发</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6" name="AutoShape 6"/>
          <p:cNvSpPr>
            <a:spLocks noChangeArrowheads="1"/>
          </p:cNvSpPr>
          <p:nvPr/>
        </p:nvSpPr>
        <p:spPr bwMode="auto">
          <a:xfrm rot="16200000">
            <a:off x="6432550" y="3481388"/>
            <a:ext cx="1517650" cy="654050"/>
          </a:xfrm>
          <a:prstGeom prst="leftArrow">
            <a:avLst/>
          </a:prstGeom>
          <a:solidFill>
            <a:schemeClr val="accent2">
              <a:lumMod val="40000"/>
              <a:lumOff val="6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3" name="右箭头 2"/>
          <p:cNvSpPr/>
          <p:nvPr/>
        </p:nvSpPr>
        <p:spPr bwMode="auto">
          <a:xfrm>
            <a:off x="2987675" y="5084763"/>
            <a:ext cx="623888" cy="431800"/>
          </a:xfrm>
          <a:prstGeom prst="rightArrow">
            <a:avLst/>
          </a:prstGeom>
          <a:solidFill>
            <a:schemeClr val="accent6">
              <a:lumMod val="40000"/>
              <a:lumOff val="60000"/>
            </a:schemeClr>
          </a:solidFill>
          <a:ln w="9525" cap="flat" cmpd="sng" algn="ctr">
            <a:noFill/>
            <a:prstDash val="solid"/>
            <a:round/>
            <a:headEnd type="none" w="med" len="med"/>
            <a:tailEnd type="none" w="med" len="med"/>
          </a:ln>
          <a:effectLst/>
        </p:spPr>
        <p:txBody>
          <a:bodyPr/>
          <a:lstStyle/>
          <a:p>
            <a:pPr marL="342900" marR="0" lvl="0" indent="-342900" algn="l" defTabSz="914400" rtl="0" eaLnBrk="0" fontAlgn="base" latinLnBrk="0" hangingPunct="0">
              <a:lnSpc>
                <a:spcPct val="100000"/>
              </a:lnSpc>
              <a:spcBef>
                <a:spcPct val="40000"/>
              </a:spcBef>
              <a:spcAft>
                <a:spcPct val="0"/>
              </a:spcAft>
              <a:buClr>
                <a:srgbClr val="5C65C2"/>
              </a:buClr>
              <a:buSzPct val="80000"/>
              <a:buFont typeface="Wingdings" panose="05000000000000000000" pitchFamily="2" charset="2"/>
              <a:buChar char="n"/>
              <a:defRPr/>
            </a:pPr>
            <a:endParaRPr kumimoji="1" lang="zh-CN" altLang="en-US" sz="13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左箭头 4"/>
          <p:cNvSpPr/>
          <p:nvPr/>
        </p:nvSpPr>
        <p:spPr bwMode="auto">
          <a:xfrm>
            <a:off x="4611688" y="5084763"/>
            <a:ext cx="681038" cy="431800"/>
          </a:xfrm>
          <a:prstGeom prst="leftArrow">
            <a:avLst/>
          </a:prstGeom>
          <a:solidFill>
            <a:schemeClr val="accent6">
              <a:lumMod val="40000"/>
              <a:lumOff val="60000"/>
            </a:schemeClr>
          </a:solidFill>
          <a:ln w="9525" cap="flat" cmpd="sng" algn="ctr">
            <a:noFill/>
            <a:prstDash val="solid"/>
            <a:round/>
            <a:headEnd type="none" w="med" len="med"/>
            <a:tailEnd type="none" w="med" len="med"/>
          </a:ln>
          <a:effectLst/>
        </p:spPr>
        <p:txBody>
          <a:bodyPr/>
          <a:lstStyle/>
          <a:p>
            <a:pPr marL="342900" marR="0" lvl="0" indent="-342900" algn="l" defTabSz="914400" rtl="0" eaLnBrk="0" fontAlgn="base" latinLnBrk="0" hangingPunct="0">
              <a:lnSpc>
                <a:spcPct val="100000"/>
              </a:lnSpc>
              <a:spcBef>
                <a:spcPct val="40000"/>
              </a:spcBef>
              <a:spcAft>
                <a:spcPct val="0"/>
              </a:spcAft>
              <a:buClr>
                <a:srgbClr val="5C65C2"/>
              </a:buClr>
              <a:buSzPct val="80000"/>
              <a:buFont typeface="Wingdings" panose="05000000000000000000" pitchFamily="2" charset="2"/>
              <a:buChar char="n"/>
              <a:defRPr/>
            </a:pPr>
            <a:endParaRPr kumimoji="1" lang="zh-CN" altLang="en-US" sz="13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60433" name="图片 6"/>
          <p:cNvPicPr>
            <a:picLocks noChangeAspect="1"/>
          </p:cNvPicPr>
          <p:nvPr/>
        </p:nvPicPr>
        <p:blipFill>
          <a:blip r:embed="rId5"/>
          <a:stretch>
            <a:fillRect/>
          </a:stretch>
        </p:blipFill>
        <p:spPr>
          <a:xfrm>
            <a:off x="6175375" y="981075"/>
            <a:ext cx="1925638" cy="1225550"/>
          </a:xfrm>
          <a:prstGeom prst="rect">
            <a:avLst/>
          </a:prstGeom>
          <a:noFill/>
          <a:ln w="9525">
            <a:noFill/>
          </a:ln>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idx="4294967295"/>
          </p:nvPr>
        </p:nvSpPr>
        <p:spPr>
          <a:xfrm>
            <a:off x="0" y="274638"/>
            <a:ext cx="91440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400" b="0" i="0" u="none" strike="noStrike" kern="1200" cap="none" spc="0" normalizeH="0" baseline="0" noProof="1">
                <a:ln>
                  <a:noFill/>
                </a:ln>
                <a:solidFill>
                  <a:schemeClr val="tx2"/>
                </a:solidFill>
                <a:effectLst>
                  <a:outerShdw blurRad="38100" dist="38100" dir="2700000">
                    <a:srgbClr val="C0C0C0"/>
                  </a:outerShdw>
                </a:effectLst>
                <a:uLnTx/>
                <a:uFillTx/>
                <a:latin typeface="+mj-lt"/>
                <a:ea typeface="微软雅黑" panose="020B0503020204020204" pitchFamily="34" charset="-122"/>
                <a:cs typeface="+mj-cs"/>
              </a:rPr>
              <a:t>六、中国机器人产业联盟简介</a:t>
            </a:r>
            <a:endParaRPr kumimoji="0" lang="zh-CN" altLang="en-US" sz="4400" b="0" i="0" u="none" strike="noStrike" kern="1200" cap="none" spc="0" normalizeH="0" baseline="0" noProof="1">
              <a:ln>
                <a:noFill/>
              </a:ln>
              <a:solidFill>
                <a:schemeClr val="tx2"/>
              </a:solidFill>
              <a:effectLst>
                <a:outerShdw blurRad="38100" dist="38100" dir="2700000">
                  <a:srgbClr val="C0C0C0"/>
                </a:outerShdw>
              </a:effectLst>
              <a:uLnTx/>
              <a:uFillTx/>
              <a:latin typeface="+mj-lt"/>
              <a:ea typeface="微软雅黑" panose="020B0503020204020204" pitchFamily="34" charset="-122"/>
              <a:cs typeface="+mj-cs"/>
            </a:endParaRPr>
          </a:p>
        </p:txBody>
      </p:sp>
      <p:sp>
        <p:nvSpPr>
          <p:cNvPr id="61443" name="Rectangle 3"/>
          <p:cNvSpPr>
            <a:spLocks noGrp="1" noRot="1"/>
          </p:cNvSpPr>
          <p:nvPr>
            <p:ph type="body"/>
          </p:nvPr>
        </p:nvSpPr>
        <p:spPr>
          <a:xfrm>
            <a:off x="179388" y="1600200"/>
            <a:ext cx="8785225" cy="4495800"/>
          </a:xfrm>
        </p:spPr>
        <p:txBody>
          <a:bodyPr vert="horz" wrap="square" lIns="91440" tIns="45720" rIns="91440" bIns="45720" anchor="t"/>
          <a:lstStyle/>
          <a:p>
            <a:pPr lvl="0" eaLnBrk="1" hangingPunct="1">
              <a:lnSpc>
                <a:spcPct val="90000"/>
              </a:lnSpc>
              <a:buNone/>
            </a:pPr>
            <a:r>
              <a:rPr lang="en-US" altLang="zh-CN" sz="2400" dirty="0">
                <a:latin typeface="微软雅黑" panose="020B0503020204020204" pitchFamily="34" charset="-122"/>
                <a:ea typeface="微软雅黑" panose="020B0503020204020204" pitchFamily="34" charset="-122"/>
              </a:rPr>
              <a:t>1</a:t>
            </a:r>
            <a:r>
              <a:rPr lang="en-US"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2013</a:t>
            </a:r>
            <a:r>
              <a:rPr lang="en-US" altLang="en-US" sz="2400" dirty="0">
                <a:latin typeface="微软雅黑" panose="020B0503020204020204" pitchFamily="34" charset="-122"/>
                <a:ea typeface="微软雅黑" panose="020B0503020204020204" pitchFamily="34" charset="-122"/>
              </a:rPr>
              <a:t>年</a:t>
            </a:r>
            <a:r>
              <a:rPr lang="en-US" altLang="zh-CN" sz="2400" dirty="0">
                <a:latin typeface="微软雅黑" panose="020B0503020204020204" pitchFamily="34" charset="-122"/>
                <a:ea typeface="微软雅黑" panose="020B0503020204020204" pitchFamily="34" charset="-122"/>
              </a:rPr>
              <a:t>4</a:t>
            </a:r>
            <a:r>
              <a:rPr lang="en-US" altLang="en-US" sz="2400" dirty="0">
                <a:latin typeface="微软雅黑" panose="020B0503020204020204" pitchFamily="34" charset="-122"/>
                <a:ea typeface="微软雅黑" panose="020B0503020204020204" pitchFamily="34" charset="-122"/>
              </a:rPr>
              <a:t>月</a:t>
            </a:r>
            <a:r>
              <a:rPr lang="en-US" altLang="zh-CN" sz="2400" dirty="0">
                <a:latin typeface="微软雅黑" panose="020B0503020204020204" pitchFamily="34" charset="-122"/>
                <a:ea typeface="微软雅黑" panose="020B0503020204020204" pitchFamily="34" charset="-122"/>
              </a:rPr>
              <a:t>21</a:t>
            </a:r>
            <a:r>
              <a:rPr lang="en-US" altLang="en-US" sz="2400" dirty="0">
                <a:latin typeface="微软雅黑" panose="020B0503020204020204" pitchFamily="34" charset="-122"/>
                <a:ea typeface="微软雅黑" panose="020B0503020204020204" pitchFamily="34" charset="-122"/>
              </a:rPr>
              <a:t>日，在国家发改委、工信部、科技部的支持和指导下，由中机联牵头，沈阳新松、广州数控、安徽艾福特、南京埃斯顿、</a:t>
            </a:r>
            <a:r>
              <a:rPr lang="en-US" altLang="zh-CN" sz="2400" dirty="0">
                <a:latin typeface="微软雅黑" panose="020B0503020204020204" pitchFamily="34" charset="-122"/>
                <a:ea typeface="微软雅黑" panose="020B0503020204020204" pitchFamily="34" charset="-122"/>
              </a:rPr>
              <a:t>ABB</a:t>
            </a:r>
            <a:r>
              <a:rPr lang="en-US"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KUKA</a:t>
            </a:r>
            <a:r>
              <a:rPr lang="en-US" altLang="en-US" sz="2400" dirty="0">
                <a:latin typeface="微软雅黑" panose="020B0503020204020204" pitchFamily="34" charset="-122"/>
                <a:ea typeface="微软雅黑" panose="020B0503020204020204" pitchFamily="34" charset="-122"/>
              </a:rPr>
              <a:t>、发那科、安川等</a:t>
            </a:r>
            <a:r>
              <a:rPr lang="en-US" altLang="zh-CN" sz="2400" dirty="0">
                <a:latin typeface="微软雅黑" panose="020B0503020204020204" pitchFamily="34" charset="-122"/>
                <a:ea typeface="微软雅黑" panose="020B0503020204020204" pitchFamily="34" charset="-122"/>
              </a:rPr>
              <a:t>70</a:t>
            </a:r>
            <a:r>
              <a:rPr lang="en-US" altLang="en-US" sz="2400" dirty="0">
                <a:latin typeface="微软雅黑" panose="020B0503020204020204" pitchFamily="34" charset="-122"/>
                <a:ea typeface="微软雅黑" panose="020B0503020204020204" pitchFamily="34" charset="-122"/>
              </a:rPr>
              <a:t>多家单位自愿组成的“中国机器人产业联盟”正式成立，秘书处设在中国机械工业联合会。</a:t>
            </a:r>
            <a:endParaRPr lang="en-US" altLang="en-US" sz="2400" dirty="0">
              <a:latin typeface="微软雅黑" panose="020B0503020204020204" pitchFamily="34" charset="-122"/>
              <a:ea typeface="微软雅黑" panose="020B0503020204020204" pitchFamily="34" charset="-122"/>
            </a:endParaRPr>
          </a:p>
          <a:p>
            <a:pPr lvl="0" eaLnBrk="1" hangingPunct="1">
              <a:lnSpc>
                <a:spcPct val="90000"/>
              </a:lnSpc>
              <a:buNone/>
            </a:pPr>
            <a:endParaRPr lang="en-US" altLang="en-US" sz="2400" dirty="0">
              <a:latin typeface="微软雅黑" panose="020B0503020204020204" pitchFamily="34" charset="-122"/>
              <a:ea typeface="微软雅黑" panose="020B0503020204020204" pitchFamily="34" charset="-122"/>
            </a:endParaRPr>
          </a:p>
          <a:p>
            <a:pPr lvl="0" eaLnBrk="1" hangingPunct="1">
              <a:lnSpc>
                <a:spcPct val="90000"/>
              </a:lnSpc>
              <a:buNone/>
            </a:pPr>
            <a:r>
              <a:rPr lang="en-US" altLang="zh-CN" sz="2400" dirty="0">
                <a:latin typeface="微软雅黑" panose="020B0503020204020204" pitchFamily="34" charset="-122"/>
                <a:ea typeface="微软雅黑" panose="020B0503020204020204" pitchFamily="34" charset="-122"/>
              </a:rPr>
              <a:t>2</a:t>
            </a:r>
            <a:r>
              <a:rPr lang="en-US" altLang="en-US" sz="2400" dirty="0">
                <a:latin typeface="微软雅黑" panose="020B0503020204020204" pitchFamily="34" charset="-122"/>
                <a:ea typeface="微软雅黑" panose="020B0503020204020204" pitchFamily="34" charset="-122"/>
              </a:rPr>
              <a:t>、目前，产业联盟共有成员</a:t>
            </a:r>
            <a:r>
              <a:rPr lang="en-US" altLang="zh-CN" sz="2400" dirty="0">
                <a:latin typeface="微软雅黑" panose="020B0503020204020204" pitchFamily="34" charset="-122"/>
                <a:ea typeface="微软雅黑" panose="020B0503020204020204" pitchFamily="34" charset="-122"/>
              </a:rPr>
              <a:t>320</a:t>
            </a:r>
            <a:r>
              <a:rPr lang="zh-CN" altLang="en-US" sz="2400" dirty="0">
                <a:latin typeface="微软雅黑" panose="020B0503020204020204" pitchFamily="34" charset="-122"/>
                <a:ea typeface="微软雅黑" panose="020B0503020204020204" pitchFamily="34" charset="-122"/>
              </a:rPr>
              <a:t>余</a:t>
            </a:r>
            <a:r>
              <a:rPr lang="en-US" altLang="en-US" sz="2400" dirty="0">
                <a:latin typeface="微软雅黑" panose="020B0503020204020204" pitchFamily="34" charset="-122"/>
                <a:ea typeface="微软雅黑" panose="020B0503020204020204" pitchFamily="34" charset="-122"/>
              </a:rPr>
              <a:t>家，包括了国内和国外（境外）在国内注册的主要的主机企业、零部件企业、集成商以及主要的研究机构和院所及地区机器人组织，基本覆盖了机器人全产业链在国内的主要企业和机构。</a:t>
            </a:r>
            <a:endParaRPr lang="en-US" altLang="en-US" sz="2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idx="4294967295"/>
          </p:nvPr>
        </p:nvSpPr>
        <p:spPr>
          <a:xfrm>
            <a:off x="0" y="274638"/>
            <a:ext cx="91440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400" b="0"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楷体_GB2312" panose="02010609030101010101" pitchFamily="49" charset="-122"/>
                <a:cs typeface="+mj-cs"/>
              </a:rPr>
              <a:t>六、中国机器人产业联盟简介</a:t>
            </a:r>
            <a:endParaRPr kumimoji="0" lang="zh-CN" altLang="en-US" sz="4400" b="0"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楷体_GB2312" panose="02010609030101010101" pitchFamily="49" charset="-122"/>
              <a:cs typeface="+mj-cs"/>
            </a:endParaRPr>
          </a:p>
        </p:txBody>
      </p:sp>
      <p:sp>
        <p:nvSpPr>
          <p:cNvPr id="62467" name="Rectangle 3"/>
          <p:cNvSpPr>
            <a:spLocks noGrp="1" noRot="1"/>
          </p:cNvSpPr>
          <p:nvPr>
            <p:ph type="body"/>
          </p:nvPr>
        </p:nvSpPr>
        <p:spPr>
          <a:xfrm>
            <a:off x="179388" y="1557338"/>
            <a:ext cx="8640762" cy="5113337"/>
          </a:xfrm>
        </p:spPr>
        <p:txBody>
          <a:bodyPr vert="horz" wrap="square" lIns="91440" tIns="45720" rIns="91440" bIns="45720" anchor="t"/>
          <a:lstStyle/>
          <a:p>
            <a:pPr lvl="0" eaLnBrk="1" hangingPunct="1">
              <a:lnSpc>
                <a:spcPct val="80000"/>
              </a:lnSpc>
              <a:buNone/>
            </a:pPr>
            <a:r>
              <a:rPr lang="en-US" altLang="zh-CN" sz="2800" dirty="0">
                <a:latin typeface="微软雅黑" panose="020B0503020204020204" pitchFamily="34" charset="-122"/>
                <a:ea typeface="微软雅黑" panose="020B0503020204020204" pitchFamily="34" charset="-122"/>
              </a:rPr>
              <a:t>3</a:t>
            </a:r>
            <a:r>
              <a:rPr lang="en-US" altLang="en-US" sz="2800" dirty="0">
                <a:latin typeface="微软雅黑" panose="020B0503020204020204" pitchFamily="34" charset="-122"/>
                <a:ea typeface="微软雅黑" panose="020B0503020204020204" pitchFamily="34" charset="-122"/>
              </a:rPr>
              <a:t>、中国机器人产业联盟的宗旨：以国家产业政策为指导，以市场为导向，以企业为主体，搭建产、学、研、用的平台，提升联盟成员企业的研究开发、生产制造、集成应用和维修服务水平，提升机器人在各个领域的应用水平，完善我国机器人产业链，促进我国机器人产业的健康发展，不断增强中国机器人产业的竞争力。 </a:t>
            </a:r>
            <a:br>
              <a:rPr lang="en-US" altLang="en-US" sz="2800" dirty="0">
                <a:latin typeface="微软雅黑" panose="020B0503020204020204" pitchFamily="34" charset="-122"/>
                <a:ea typeface="微软雅黑" panose="020B0503020204020204" pitchFamily="34" charset="-122"/>
              </a:rPr>
            </a:br>
            <a:endParaRPr lang="en-US" altLang="en-US" sz="2800" dirty="0">
              <a:latin typeface="微软雅黑" panose="020B0503020204020204" pitchFamily="34" charset="-122"/>
              <a:ea typeface="微软雅黑" panose="020B0503020204020204" pitchFamily="34" charset="-122"/>
            </a:endParaRPr>
          </a:p>
          <a:p>
            <a:pPr lvl="0" eaLnBrk="1" hangingPunct="1">
              <a:lnSpc>
                <a:spcPct val="80000"/>
              </a:lnSpc>
              <a:buNone/>
            </a:pPr>
            <a:r>
              <a:rPr lang="en-US" altLang="en-US" sz="2800" dirty="0">
                <a:latin typeface="微软雅黑" panose="020B0503020204020204" pitchFamily="34" charset="-122"/>
                <a:ea typeface="微软雅黑" panose="020B0503020204020204" pitchFamily="34" charset="-122"/>
              </a:rPr>
              <a:t>     开展产业发展</a:t>
            </a:r>
            <a:r>
              <a:rPr lang="zh-CN" altLang="en-US" sz="2800" dirty="0">
                <a:latin typeface="微软雅黑" panose="020B0503020204020204" pitchFamily="34" charset="-122"/>
                <a:ea typeface="微软雅黑" panose="020B0503020204020204" pitchFamily="34" charset="-122"/>
              </a:rPr>
              <a:t>与政策</a:t>
            </a:r>
            <a:r>
              <a:rPr lang="en-US" altLang="en-US" sz="2800" dirty="0">
                <a:latin typeface="微软雅黑" panose="020B0503020204020204" pitchFamily="34" charset="-122"/>
                <a:ea typeface="微软雅黑" panose="020B0503020204020204" pitchFamily="34" charset="-122"/>
              </a:rPr>
              <a:t>研究、统计分析、标准体系建设、第三方检测评定等基础性工作；搭建行业交流平台；促进国际合作；</a:t>
            </a:r>
            <a:r>
              <a:rPr lang="en-US" altLang="zh-CN" sz="2800" dirty="0">
                <a:latin typeface="微软雅黑" panose="020B0503020204020204" pitchFamily="34" charset="-122"/>
                <a:ea typeface="微软雅黑" panose="020B0503020204020204" pitchFamily="34" charset="-122"/>
              </a:rPr>
              <a:t>大力推进产需</a:t>
            </a:r>
            <a:r>
              <a:rPr lang="zh-CN" altLang="en-US" sz="2800" dirty="0">
                <a:latin typeface="微软雅黑" panose="020B0503020204020204" pitchFamily="34" charset="-122"/>
                <a:ea typeface="微软雅黑" panose="020B0503020204020204" pitchFamily="34" charset="-122"/>
              </a:rPr>
              <a:t>、产融对接</a:t>
            </a:r>
            <a:r>
              <a:rPr lang="en-US" altLang="en-US" sz="2800" dirty="0">
                <a:latin typeface="微软雅黑" panose="020B0503020204020204" pitchFamily="34" charset="-122"/>
                <a:ea typeface="微软雅黑" panose="020B0503020204020204" pitchFamily="34" charset="-122"/>
              </a:rPr>
              <a:t>。起到引导产业和企业健康快速发展和为政府部门决策提供支撑的作用。</a:t>
            </a:r>
            <a:endParaRPr lang="en-US" altLang="en-US" sz="2800" dirty="0">
              <a:latin typeface="微软雅黑" panose="020B0503020204020204" pitchFamily="34" charset="-122"/>
              <a:ea typeface="微软雅黑" panose="020B0503020204020204" pitchFamily="34" charset="-122"/>
            </a:endParaRPr>
          </a:p>
          <a:p>
            <a:pPr lvl="0" eaLnBrk="1" hangingPunct="1">
              <a:lnSpc>
                <a:spcPct val="80000"/>
              </a:lnSpc>
              <a:buNone/>
            </a:pPr>
            <a:endParaRPr lang="en-US" altLang="en-US" sz="2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p:cNvSpPr>
            <a:spLocks noGrp="1"/>
          </p:cNvSpPr>
          <p:nvPr>
            <p:ph type="ctrTitle"/>
          </p:nvPr>
        </p:nvSpPr>
        <p:spPr>
          <a:xfrm>
            <a:off x="615950" y="153988"/>
            <a:ext cx="7772400" cy="936625"/>
          </a:xfrm>
        </p:spPr>
        <p:txBody>
          <a:bodyPr vert="horz" wrap="square" lIns="91440" tIns="45720" rIns="91440" bIns="45720" anchor="ctr"/>
          <a:lstStyle>
            <a:lvl1pPr lvl="0">
              <a:defRPr/>
            </a:lvl1pPr>
          </a:lstStyle>
          <a:p>
            <a:pPr lvl="0" eaLnBrk="1" hangingPunct="1"/>
            <a:r>
              <a:rPr lang="en-US" altLang="en-US" sz="3600" dirty="0">
                <a:latin typeface="仿宋_GB2312" panose="02010609030101010101" pitchFamily="49" charset="-122"/>
                <a:ea typeface="仿宋_GB2312" panose="02010609030101010101" pitchFamily="49" charset="-122"/>
              </a:rPr>
              <a:t>中国机器人产业联盟（</a:t>
            </a:r>
            <a:r>
              <a:rPr lang="en-US" altLang="zh-CN" sz="3600" dirty="0">
                <a:latin typeface="仿宋_GB2312" panose="02010609030101010101" pitchFamily="49" charset="-122"/>
                <a:ea typeface="仿宋_GB2312" panose="02010609030101010101" pitchFamily="49" charset="-122"/>
              </a:rPr>
              <a:t>CRIA</a:t>
            </a:r>
            <a:r>
              <a:rPr lang="en-US" altLang="en-US" sz="3600" dirty="0">
                <a:latin typeface="仿宋_GB2312" panose="02010609030101010101" pitchFamily="49" charset="-122"/>
                <a:ea typeface="仿宋_GB2312" panose="02010609030101010101" pitchFamily="49" charset="-122"/>
              </a:rPr>
              <a:t>）</a:t>
            </a:r>
            <a:endParaRPr lang="en-US" altLang="en-US" sz="3600" dirty="0">
              <a:latin typeface="仿宋_GB2312" panose="02010609030101010101" pitchFamily="49" charset="-122"/>
              <a:ea typeface="仿宋_GB2312" panose="02010609030101010101" pitchFamily="49" charset="-122"/>
            </a:endParaRPr>
          </a:p>
        </p:txBody>
      </p:sp>
      <p:sp>
        <p:nvSpPr>
          <p:cNvPr id="63491" name="副标题 2"/>
          <p:cNvSpPr>
            <a:spLocks noGrp="1"/>
          </p:cNvSpPr>
          <p:nvPr>
            <p:ph type="subTitle"/>
          </p:nvPr>
        </p:nvSpPr>
        <p:spPr>
          <a:xfrm>
            <a:off x="468313" y="1989138"/>
            <a:ext cx="8280400" cy="4535487"/>
          </a:xfrm>
        </p:spPr>
        <p:txBody>
          <a:bodyPr vert="horz" wrap="square" lIns="91440" tIns="45720" rIns="91440" bIns="45720"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r>
              <a:rPr lang="en-US" altLang="zh-CN" dirty="0">
                <a:solidFill>
                  <a:srgbClr val="898989"/>
                </a:solidFill>
              </a:rPr>
              <a:t> </a:t>
            </a:r>
            <a:r>
              <a:rPr lang="en-US" altLang="en-US" dirty="0">
                <a:solidFill>
                  <a:srgbClr val="898989"/>
                </a:solidFill>
              </a:rPr>
              <a:t> </a:t>
            </a:r>
            <a:r>
              <a:rPr lang="en-US" altLang="zh-CN" dirty="0">
                <a:solidFill>
                  <a:srgbClr val="898989"/>
                </a:solidFill>
              </a:rPr>
              <a:t> </a:t>
            </a:r>
            <a:r>
              <a:rPr lang="en-US" altLang="en-US" dirty="0">
                <a:solidFill>
                  <a:srgbClr val="898989"/>
                </a:solidFill>
              </a:rPr>
              <a:t> </a:t>
            </a:r>
            <a:endParaRPr lang="en-US" altLang="en-US" dirty="0">
              <a:solidFill>
                <a:srgbClr val="898989"/>
              </a:solidFill>
            </a:endParaRPr>
          </a:p>
        </p:txBody>
      </p:sp>
      <p:pic>
        <p:nvPicPr>
          <p:cNvPr id="63492" name="Picture 2"/>
          <p:cNvPicPr>
            <a:picLocks noChangeAspect="1"/>
          </p:cNvPicPr>
          <p:nvPr/>
        </p:nvPicPr>
        <p:blipFill>
          <a:blip r:embed="rId1"/>
          <a:stretch>
            <a:fillRect/>
          </a:stretch>
        </p:blipFill>
        <p:spPr>
          <a:xfrm>
            <a:off x="0" y="981075"/>
            <a:ext cx="9144000" cy="5688013"/>
          </a:xfrm>
          <a:prstGeom prst="rect">
            <a:avLst/>
          </a:prstGeom>
          <a:noFill/>
          <a:ln w="9525">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p:cNvSpPr>
          <p:nvPr>
            <p:ph type="body" idx="4294967295"/>
          </p:nvPr>
        </p:nvSpPr>
        <p:spPr>
          <a:xfrm>
            <a:off x="395288" y="333375"/>
            <a:ext cx="8229600" cy="44958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en-US" altLang="x-none" sz="3200" b="0" i="0" u="none" strike="noStrike" kern="1200" cap="none" spc="0" normalizeH="0" baseline="0" noProof="1">
              <a:ln>
                <a:noFill/>
              </a:ln>
              <a:solidFill>
                <a:schemeClr val="tx1"/>
              </a:solidFill>
              <a:effectLst>
                <a:outerShdw blurRad="38100" dist="38100" dir="2700000">
                  <a:srgbClr val="C0C0C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en-US" altLang="x-none" sz="3200" b="0" i="0" u="none" strike="noStrike" kern="1200" cap="none" spc="0" normalizeH="0" baseline="0" noProof="1">
              <a:ln>
                <a:noFill/>
              </a:ln>
              <a:solidFill>
                <a:schemeClr val="tx1"/>
              </a:solidFill>
              <a:effectLst>
                <a:outerShdw blurRad="38100" dist="38100" dir="2700000">
                  <a:srgbClr val="C0C0C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en-US" altLang="x-none" sz="3200" b="0" i="0" u="none" strike="noStrike" kern="1200" cap="none" spc="0" normalizeH="0" baseline="0" noProof="1">
              <a:ln>
                <a:noFill/>
              </a:ln>
              <a:solidFill>
                <a:schemeClr val="tx1"/>
              </a:solidFill>
              <a:effectLst>
                <a:outerShdw blurRad="38100" dist="38100" dir="2700000">
                  <a:srgbClr val="C0C0C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x-none" sz="6600" b="0" i="0" u="none" strike="noStrike" kern="1200" cap="none" spc="0" normalizeH="0" baseline="0" noProof="1">
                <a:ln>
                  <a:noFill/>
                </a:ln>
                <a:solidFill>
                  <a:schemeClr val="tx1"/>
                </a:solidFill>
                <a:effectLst>
                  <a:outerShdw blurRad="38100" dist="38100" dir="2700000">
                    <a:srgbClr val="C0C0C0"/>
                  </a:outerShdw>
                </a:effectLst>
                <a:uLnTx/>
                <a:uFillTx/>
                <a:latin typeface="+mn-lt"/>
                <a:ea typeface="+mn-ea"/>
                <a:cs typeface="+mn-cs"/>
              </a:rPr>
              <a:t>           </a:t>
            </a:r>
            <a:r>
              <a:rPr kumimoji="0" lang="en-US" altLang="x-none" sz="7200" b="0" i="0" u="none" strike="noStrike" kern="1200" cap="none" spc="0" normalizeH="0" baseline="0" noProof="1">
                <a:ln>
                  <a:noFill/>
                </a:ln>
                <a:solidFill>
                  <a:schemeClr val="tx2"/>
                </a:solidFill>
                <a:effectLst>
                  <a:outerShdw blurRad="38100" dist="38100" dir="2700000">
                    <a:srgbClr val="C0C0C0"/>
                  </a:outerShdw>
                </a:effectLst>
                <a:uLnTx/>
                <a:uFillTx/>
                <a:latin typeface="+mn-lt"/>
                <a:ea typeface="微软雅黑" panose="020B0503020204020204" pitchFamily="34" charset="-122"/>
                <a:cs typeface="+mn-cs"/>
              </a:rPr>
              <a:t>谢谢大家！</a:t>
            </a:r>
            <a:endParaRPr kumimoji="0" lang="en-US" altLang="x-none" sz="7200" b="0" i="0" u="none" strike="noStrike" kern="1200" cap="none" spc="0" normalizeH="0" baseline="0" noProof="1">
              <a:ln>
                <a:noFill/>
              </a:ln>
              <a:solidFill>
                <a:schemeClr val="tx2"/>
              </a:solidFill>
              <a:effectLst>
                <a:outerShdw blurRad="38100" dist="38100" dir="2700000">
                  <a:srgbClr val="C0C0C0"/>
                </a:outerShdw>
              </a:effectLst>
              <a:uLnTx/>
              <a:uFillTx/>
              <a:latin typeface="+mn-lt"/>
              <a:ea typeface="微软雅黑" panose="020B0503020204020204" pitchFamily="34" charset="-122"/>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Rot="1"/>
          </p:cNvSpPr>
          <p:nvPr>
            <p:ph type="subTitle"/>
          </p:nvPr>
        </p:nvSpPr>
        <p:spPr>
          <a:xfrm>
            <a:off x="1516063" y="3871913"/>
            <a:ext cx="6340475" cy="1743075"/>
          </a:xfrm>
        </p:spPr>
        <p:txBody>
          <a:bodyPr vert="horz" wrap="square" lIns="91440" tIns="45720" rIns="91440" bIns="45720"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endParaRPr lang="zh-CN" altLang="en-US" dirty="0"/>
          </a:p>
        </p:txBody>
      </p:sp>
      <p:sp>
        <p:nvSpPr>
          <p:cNvPr id="13315" name="文本框 8196"/>
          <p:cNvSpPr txBox="1"/>
          <p:nvPr/>
        </p:nvSpPr>
        <p:spPr>
          <a:xfrm>
            <a:off x="323850" y="188913"/>
            <a:ext cx="1008063" cy="366712"/>
          </a:xfrm>
          <a:prstGeom prst="rect">
            <a:avLst/>
          </a:prstGeom>
          <a:noFill/>
          <a:ln w="9525">
            <a:noFill/>
          </a:ln>
          <a:effectLst>
            <a:prstShdw prst="shdw13" dist="53882" dir="13499999">
              <a:schemeClr val="bg2">
                <a:alpha val="50000"/>
              </a:schemeClr>
            </a:prstShdw>
          </a:effectLst>
        </p:spPr>
        <p:txBody>
          <a:bodyPr>
            <a:spAutoFit/>
          </a:bodyPr>
          <a:lstStyle/>
          <a:p>
            <a:pPr lvl="0" eaLnBrk="1" hangingPunct="1">
              <a:spcBef>
                <a:spcPct val="50000"/>
              </a:spcBef>
            </a:pPr>
            <a:endParaRPr lang="zh-CN" altLang="en-US" dirty="0">
              <a:latin typeface="Garamond" panose="02020404030301010803" pitchFamily="18" charset="0"/>
              <a:ea typeface="华文楷体" panose="02010600040101010101" pitchFamily="2" charset="-122"/>
            </a:endParaRPr>
          </a:p>
        </p:txBody>
      </p:sp>
      <p:sp>
        <p:nvSpPr>
          <p:cNvPr id="13316" name="文本框 8197"/>
          <p:cNvSpPr txBox="1"/>
          <p:nvPr/>
        </p:nvSpPr>
        <p:spPr>
          <a:xfrm>
            <a:off x="0" y="836613"/>
            <a:ext cx="9144000" cy="840105"/>
          </a:xfrm>
          <a:prstGeom prst="rect">
            <a:avLst/>
          </a:prstGeom>
          <a:noFill/>
          <a:ln w="9525">
            <a:noFill/>
          </a:ln>
          <a:effectLst>
            <a:prstShdw prst="shdw13" dist="53882" dir="13499999">
              <a:schemeClr val="bg2">
                <a:alpha val="50000"/>
              </a:schemeClr>
            </a:prstShdw>
          </a:effectLst>
        </p:spPr>
        <p:txBody>
          <a:bodyPr>
            <a:spAutoFit/>
          </a:bodyPr>
          <a:lstStyle/>
          <a:p>
            <a:pPr lvl="0" algn="ctr" eaLnBrk="1" hangingPunct="1"/>
            <a:r>
              <a:rPr lang="en-US" altLang="zh-CN" sz="1600" b="1" dirty="0">
                <a:latin typeface="微软雅黑" panose="020B0503020204020204" pitchFamily="34" charset="-122"/>
                <a:ea typeface="微软雅黑" panose="020B0503020204020204" pitchFamily="34" charset="-122"/>
                <a:sym typeface="+mn-ea"/>
              </a:rPr>
              <a:t>2016</a:t>
            </a:r>
            <a:r>
              <a:rPr lang="zh-CN" altLang="en-US" sz="1600" b="1" dirty="0">
                <a:latin typeface="微软雅黑" panose="020B0503020204020204" pitchFamily="34" charset="-122"/>
                <a:ea typeface="微软雅黑" panose="020B0503020204020204" pitchFamily="34" charset="-122"/>
                <a:sym typeface="+mn-ea"/>
              </a:rPr>
              <a:t>年，亚洲工业机器人销量继续遥遥领先，约占全球市场的</a:t>
            </a:r>
            <a:r>
              <a:rPr lang="en-US" altLang="zh-CN" sz="1600" b="1" dirty="0">
                <a:latin typeface="微软雅黑" panose="020B0503020204020204" pitchFamily="34" charset="-122"/>
                <a:ea typeface="微软雅黑" panose="020B0503020204020204" pitchFamily="34" charset="-122"/>
                <a:sym typeface="+mn-ea"/>
              </a:rPr>
              <a:t>64%</a:t>
            </a:r>
            <a:r>
              <a:rPr lang="zh-CN" altLang="en-US" sz="1600" b="1" dirty="0">
                <a:latin typeface="微软雅黑" panose="020B0503020204020204" pitchFamily="34" charset="-122"/>
                <a:ea typeface="微软雅黑" panose="020B0503020204020204" pitchFamily="34" charset="-122"/>
                <a:sym typeface="+mn-ea"/>
              </a:rPr>
              <a:t>。 </a:t>
            </a:r>
            <a:endParaRPr lang="en-US" altLang="zh-CN" sz="1600" b="1" dirty="0">
              <a:latin typeface="微软雅黑" panose="020B0503020204020204" pitchFamily="34" charset="-122"/>
              <a:ea typeface="微软雅黑" panose="020B0503020204020204" pitchFamily="34" charset="-122"/>
            </a:endParaRPr>
          </a:p>
          <a:p>
            <a:pPr lvl="0" algn="ctr" eaLnBrk="1" hangingPunct="1"/>
            <a:r>
              <a:rPr lang="en-US" altLang="zh-CN" sz="1600" b="1" dirty="0">
                <a:latin typeface="微软雅黑" panose="020B0503020204020204" pitchFamily="34" charset="-122"/>
                <a:ea typeface="微软雅黑" panose="020B0503020204020204" pitchFamily="34" charset="-122"/>
              </a:rPr>
              <a:t>2015</a:t>
            </a:r>
            <a:r>
              <a:rPr lang="zh-CN" altLang="en-US" sz="1600" b="1" dirty="0">
                <a:latin typeface="微软雅黑" panose="020B0503020204020204" pitchFamily="34" charset="-122"/>
                <a:ea typeface="微软雅黑" panose="020B0503020204020204" pitchFamily="34" charset="-122"/>
              </a:rPr>
              <a:t>年，亚洲工业机器人销量</a:t>
            </a:r>
            <a:r>
              <a:rPr lang="zh-CN" altLang="en-US" sz="1600" b="1" dirty="0">
                <a:latin typeface="微软雅黑" panose="020B0503020204020204" pitchFamily="34" charset="-122"/>
                <a:ea typeface="微软雅黑" panose="020B0503020204020204" pitchFamily="34" charset="-122"/>
                <a:sym typeface="+mn-ea"/>
              </a:rPr>
              <a:t>约占全球市场的</a:t>
            </a:r>
            <a:r>
              <a:rPr lang="en-US" altLang="zh-CN" sz="1600" b="1" dirty="0">
                <a:latin typeface="微软雅黑" panose="020B0503020204020204" pitchFamily="34" charset="-122"/>
                <a:ea typeface="微软雅黑" panose="020B0503020204020204" pitchFamily="34" charset="-122"/>
                <a:sym typeface="+mn-ea"/>
              </a:rPr>
              <a:t>63%</a:t>
            </a:r>
            <a:r>
              <a:rPr lang="zh-CN" altLang="en-US"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a:p>
            <a:pPr lvl="0" algn="ctr" eaLnBrk="1" hangingPunct="1"/>
            <a:r>
              <a:rPr lang="en-US" altLang="zh-CN" sz="1600" b="1" dirty="0">
                <a:latin typeface="微软雅黑" panose="020B0503020204020204" pitchFamily="34" charset="-122"/>
                <a:ea typeface="微软雅黑" panose="020B0503020204020204" pitchFamily="34" charset="-122"/>
                <a:sym typeface="+mn-ea"/>
              </a:rPr>
              <a:t>2014</a:t>
            </a:r>
            <a:r>
              <a:rPr lang="zh-CN" altLang="en-US" sz="1600" b="1" dirty="0">
                <a:latin typeface="微软雅黑" panose="020B0503020204020204" pitchFamily="34" charset="-122"/>
                <a:ea typeface="微软雅黑" panose="020B0503020204020204" pitchFamily="34" charset="-122"/>
                <a:sym typeface="+mn-ea"/>
              </a:rPr>
              <a:t>年，亚洲工业机器人销量约占全球市场的</a:t>
            </a:r>
            <a:r>
              <a:rPr lang="en-US" altLang="zh-CN" sz="1600" b="1" dirty="0">
                <a:latin typeface="微软雅黑" panose="020B0503020204020204" pitchFamily="34" charset="-122"/>
                <a:ea typeface="微软雅黑" panose="020B0503020204020204" pitchFamily="34" charset="-122"/>
                <a:sym typeface="+mn-ea"/>
              </a:rPr>
              <a:t>61%</a:t>
            </a:r>
            <a:r>
              <a:rPr lang="zh-CN" altLang="en-US" sz="1600" b="1" dirty="0">
                <a:latin typeface="微软雅黑" panose="020B0503020204020204" pitchFamily="34" charset="-122"/>
                <a:ea typeface="微软雅黑" panose="020B0503020204020204" pitchFamily="34" charset="-122"/>
                <a:sym typeface="+mn-ea"/>
              </a:rPr>
              <a:t>。</a:t>
            </a:r>
            <a:r>
              <a:rPr lang="en-US" altLang="zh-CN" sz="1600" b="1" dirty="0">
                <a:latin typeface="微软雅黑" panose="020B0503020204020204" pitchFamily="34" charset="-122"/>
                <a:ea typeface="微软雅黑" panose="020B0503020204020204" pitchFamily="34" charset="-122"/>
                <a:sym typeface="+mn-ea"/>
              </a:rPr>
              <a:t>      </a:t>
            </a:r>
            <a:r>
              <a:rPr lang="zh-CN" altLang="en-US" sz="1600" b="1" dirty="0">
                <a:latin typeface="微软雅黑" panose="020B0503020204020204" pitchFamily="34" charset="-122"/>
                <a:ea typeface="微软雅黑" panose="020B0503020204020204" pitchFamily="34" charset="-122"/>
                <a:sym typeface="+mn-ea"/>
              </a:rPr>
              <a:t> </a:t>
            </a:r>
            <a:endParaRPr lang="zh-CN" altLang="en-US" sz="1600" b="1" dirty="0">
              <a:latin typeface="微软雅黑" panose="020B0503020204020204" pitchFamily="34" charset="-122"/>
              <a:ea typeface="微软雅黑" panose="020B0503020204020204" pitchFamily="34" charset="-122"/>
              <a:sym typeface="+mn-ea"/>
            </a:endParaRPr>
          </a:p>
        </p:txBody>
      </p:sp>
      <p:sp>
        <p:nvSpPr>
          <p:cNvPr id="13317" name="文本框 8198"/>
          <p:cNvSpPr txBox="1"/>
          <p:nvPr/>
        </p:nvSpPr>
        <p:spPr>
          <a:xfrm>
            <a:off x="250825" y="260350"/>
            <a:ext cx="8535988" cy="523875"/>
          </a:xfrm>
          <a:prstGeom prst="rect">
            <a:avLst/>
          </a:prstGeom>
          <a:noFill/>
          <a:ln w="9525">
            <a:noFill/>
          </a:ln>
          <a:effectLst>
            <a:prstShdw prst="shdw13" dist="53882" dir="13499999">
              <a:schemeClr val="bg2">
                <a:alpha val="50000"/>
              </a:schemeClr>
            </a:prstShdw>
          </a:effectLst>
        </p:spPr>
        <p:txBody>
          <a:bodyPr>
            <a:spAutoFit/>
          </a:bodyPr>
          <a:lstStyle/>
          <a:p>
            <a:pPr lvl="0" eaLnBrk="1" hangingPunct="1">
              <a:spcBef>
                <a:spcPct val="50000"/>
              </a:spcBef>
            </a:pPr>
            <a:r>
              <a:rPr lang="zh-CN" altLang="en-US" sz="2800" b="1" dirty="0">
                <a:solidFill>
                  <a:schemeClr val="tx2"/>
                </a:solidFill>
                <a:latin typeface="Garamond" panose="02020404030301010803" pitchFamily="18" charset="0"/>
                <a:ea typeface="微软雅黑" panose="020B0503020204020204" pitchFamily="34" charset="-122"/>
              </a:rPr>
              <a:t>国际：亚洲、尤其是中国市场带动全球增长速度</a:t>
            </a:r>
            <a:endParaRPr lang="zh-CN" altLang="en-US" sz="2800" b="1" dirty="0">
              <a:solidFill>
                <a:schemeClr val="tx2"/>
              </a:solidFill>
              <a:latin typeface="Garamond" panose="02020404030301010803" pitchFamily="18" charset="0"/>
              <a:ea typeface="微软雅黑" panose="020B0503020204020204" pitchFamily="34" charset="-122"/>
            </a:endParaRPr>
          </a:p>
        </p:txBody>
      </p:sp>
      <p:sp>
        <p:nvSpPr>
          <p:cNvPr id="13318" name="文本框 8200"/>
          <p:cNvSpPr txBox="1"/>
          <p:nvPr/>
        </p:nvSpPr>
        <p:spPr>
          <a:xfrm>
            <a:off x="2843213" y="6237288"/>
            <a:ext cx="6049962" cy="304800"/>
          </a:xfrm>
          <a:prstGeom prst="rect">
            <a:avLst/>
          </a:prstGeom>
          <a:noFill/>
          <a:ln w="9525">
            <a:noFill/>
          </a:ln>
          <a:effectLst>
            <a:prstShdw prst="shdw13" dist="53882" dir="13499999">
              <a:schemeClr val="bg2">
                <a:alpha val="50000"/>
              </a:schemeClr>
            </a:prstShdw>
          </a:effectLst>
        </p:spPr>
        <p:txBody>
          <a:bodyPr>
            <a:spAutoFit/>
          </a:bodyPr>
          <a:lstStyle/>
          <a:p>
            <a:pPr lvl="0" eaLnBrk="1" hangingPunct="1">
              <a:spcBef>
                <a:spcPct val="50000"/>
              </a:spcBef>
            </a:pPr>
            <a:r>
              <a:rPr lang="zh-CN" altLang="en-US" sz="1400" b="1" dirty="0">
                <a:latin typeface="Garamond" panose="02020404030301010803" pitchFamily="18" charset="0"/>
                <a:ea typeface="华文楷体" panose="02010600040101010101" pitchFamily="2" charset="-122"/>
              </a:rPr>
              <a:t>         数据来源：国际机器人联合会（</a:t>
            </a:r>
            <a:r>
              <a:rPr lang="en-US" altLang="zh-CN" sz="1400" b="1" dirty="0">
                <a:latin typeface="Garamond" panose="02020404030301010803" pitchFamily="18" charset="0"/>
                <a:ea typeface="华文楷体" panose="02010600040101010101" pitchFamily="2" charset="-122"/>
              </a:rPr>
              <a:t>IFR),</a:t>
            </a:r>
            <a:r>
              <a:rPr lang="zh-CN" altLang="en-US" sz="1400" b="1" dirty="0">
                <a:latin typeface="Garamond" panose="02020404030301010803" pitchFamily="18" charset="0"/>
                <a:ea typeface="华文楷体" panose="02010600040101010101" pitchFamily="2" charset="-122"/>
              </a:rPr>
              <a:t>中国机器人产业联盟（</a:t>
            </a:r>
            <a:r>
              <a:rPr lang="en-US" altLang="zh-CN" sz="1400" b="1" dirty="0">
                <a:latin typeface="Garamond" panose="02020404030301010803" pitchFamily="18" charset="0"/>
                <a:ea typeface="华文楷体" panose="02010600040101010101" pitchFamily="2" charset="-122"/>
              </a:rPr>
              <a:t>CRIA)</a:t>
            </a:r>
            <a:endParaRPr lang="en-US" altLang="zh-CN" sz="1400" b="1" dirty="0">
              <a:latin typeface="Garamond" panose="02020404030301010803" pitchFamily="18" charset="0"/>
              <a:ea typeface="华文楷体" panose="02010600040101010101" pitchFamily="2" charset="-122"/>
            </a:endParaRPr>
          </a:p>
        </p:txBody>
      </p:sp>
      <p:graphicFrame>
        <p:nvGraphicFramePr>
          <p:cNvPr id="8" name="Inhaltsplatzhalter 7"/>
          <p:cNvGraphicFramePr>
            <a:graphicFrameLocks noGrp="1"/>
          </p:cNvGraphicFramePr>
          <p:nvPr/>
        </p:nvGraphicFramePr>
        <p:xfrm>
          <a:off x="250825" y="1746250"/>
          <a:ext cx="8731885" cy="4751705"/>
        </p:xfrm>
        <a:graphic>
          <a:graphicData uri="http://schemas.openxmlformats.org/drawingml/2006/chart">
            <c:chart xmlns:c="http://schemas.openxmlformats.org/drawingml/2006/chart" xmlns:r="http://schemas.openxmlformats.org/officeDocument/2006/relationships" r:id="rId1"/>
          </a:graphicData>
        </a:graphic>
      </p:graphicFrame>
      <p:sp>
        <p:nvSpPr>
          <p:cNvPr id="9" name="Text Box 4"/>
          <p:cNvSpPr txBox="1"/>
          <p:nvPr/>
        </p:nvSpPr>
        <p:spPr>
          <a:xfrm>
            <a:off x="4419374" y="6590394"/>
            <a:ext cx="4752528" cy="276999"/>
          </a:xfrm>
          <a:prstGeom prst="rect">
            <a:avLst/>
          </a:prstGeom>
          <a:noFill/>
          <a:ln w="9525">
            <a:noFill/>
          </a:ln>
          <a:effectLst>
            <a:prstShdw prst="shdw13" dist="53882" dir="13499999">
              <a:schemeClr val="bg2">
                <a:alpha val="50000"/>
              </a:schemeClr>
            </a:prstShdw>
          </a:effectLst>
        </p:spPr>
        <p:txBody>
          <a:bodyPr wrap="square">
            <a:spAutoFit/>
          </a:bodyPr>
          <a:lstStyle/>
          <a:p>
            <a:pPr lvl="0" eaLnBrk="1" hangingPunct="1">
              <a:spcBef>
                <a:spcPct val="50000"/>
              </a:spcBef>
            </a:pPr>
            <a:r>
              <a:rPr lang="en-US" altLang="zh-CN" sz="1200" dirty="0">
                <a:latin typeface="Garamond" panose="02020404030301010803" pitchFamily="18" charset="0"/>
                <a:ea typeface="华文楷体" panose="02010600040101010101" pitchFamily="2" charset="-122"/>
              </a:rPr>
              <a:t>    </a:t>
            </a:r>
            <a:r>
              <a:rPr lang="zh-CN" altLang="en-US" sz="1200" b="1" dirty="0">
                <a:latin typeface="Garamond" panose="02020404030301010803" pitchFamily="18" charset="0"/>
                <a:ea typeface="微软雅黑" panose="020B0503020204020204" pitchFamily="34" charset="-122"/>
              </a:rPr>
              <a:t>资料来源：国际机器人</a:t>
            </a:r>
            <a:r>
              <a:rPr lang="zh-CN" altLang="en-US" sz="1200" b="1" dirty="0" smtClean="0">
                <a:latin typeface="Garamond" panose="02020404030301010803" pitchFamily="18" charset="0"/>
                <a:ea typeface="微软雅黑" panose="020B0503020204020204" pitchFamily="34" charset="-122"/>
              </a:rPr>
              <a:t>联合会</a:t>
            </a:r>
            <a:r>
              <a:rPr lang="en-US" altLang="zh-CN" sz="1200" b="1" dirty="0" smtClean="0">
                <a:latin typeface="Garamond" panose="02020404030301010803" pitchFamily="18" charset="0"/>
                <a:ea typeface="微软雅黑" panose="020B0503020204020204" pitchFamily="34" charset="-122"/>
              </a:rPr>
              <a:t>(IFR)</a:t>
            </a:r>
            <a:r>
              <a:rPr lang="zh-CN" altLang="en-US" sz="1200" b="1" dirty="0" smtClean="0">
                <a:latin typeface="Garamond" panose="02020404030301010803" pitchFamily="18" charset="0"/>
                <a:ea typeface="微软雅黑" panose="020B0503020204020204" pitchFamily="34" charset="-122"/>
              </a:rPr>
              <a:t>、</a:t>
            </a:r>
            <a:r>
              <a:rPr lang="zh-CN" altLang="en-US" sz="1200" b="1" dirty="0">
                <a:latin typeface="Garamond" panose="02020404030301010803" pitchFamily="18" charset="0"/>
                <a:ea typeface="微软雅黑" panose="020B0503020204020204" pitchFamily="34" charset="-122"/>
              </a:rPr>
              <a:t>中国机器人产业</a:t>
            </a:r>
            <a:r>
              <a:rPr lang="zh-CN" altLang="en-US" sz="1200" b="1" dirty="0" smtClean="0">
                <a:latin typeface="Garamond" panose="02020404030301010803" pitchFamily="18" charset="0"/>
                <a:ea typeface="微软雅黑" panose="020B0503020204020204" pitchFamily="34" charset="-122"/>
              </a:rPr>
              <a:t>联盟</a:t>
            </a:r>
            <a:r>
              <a:rPr lang="en-US" altLang="zh-CN" sz="1200" b="1" dirty="0" smtClean="0">
                <a:latin typeface="Garamond" panose="02020404030301010803" pitchFamily="18" charset="0"/>
                <a:ea typeface="微软雅黑" panose="020B0503020204020204" pitchFamily="34" charset="-122"/>
              </a:rPr>
              <a:t>(CRIA)</a:t>
            </a:r>
            <a:endParaRPr lang="zh-CN" altLang="en-US" sz="1200" b="1" dirty="0">
              <a:latin typeface="Garamond" panose="02020404030301010803" pitchFamily="18" charset="0"/>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Rot="1"/>
          </p:cNvSpPr>
          <p:nvPr>
            <p:ph type="subTitle"/>
          </p:nvPr>
        </p:nvSpPr>
        <p:spPr>
          <a:xfrm>
            <a:off x="1516063" y="3871913"/>
            <a:ext cx="6340475" cy="1743075"/>
          </a:xfrm>
        </p:spPr>
        <p:txBody>
          <a:bodyPr vert="horz" wrap="square" lIns="91440" tIns="45720" rIns="91440" bIns="45720"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endParaRPr lang="zh-CN" altLang="en-US" dirty="0"/>
          </a:p>
        </p:txBody>
      </p:sp>
      <p:sp>
        <p:nvSpPr>
          <p:cNvPr id="14339" name="文本框 8196"/>
          <p:cNvSpPr txBox="1"/>
          <p:nvPr/>
        </p:nvSpPr>
        <p:spPr>
          <a:xfrm>
            <a:off x="323850" y="188913"/>
            <a:ext cx="1008063" cy="366712"/>
          </a:xfrm>
          <a:prstGeom prst="rect">
            <a:avLst/>
          </a:prstGeom>
          <a:noFill/>
          <a:ln w="9525">
            <a:noFill/>
          </a:ln>
          <a:effectLst>
            <a:prstShdw prst="shdw13" dist="53882" dir="13499999">
              <a:schemeClr val="bg2">
                <a:alpha val="50000"/>
              </a:schemeClr>
            </a:prstShdw>
          </a:effectLst>
        </p:spPr>
        <p:txBody>
          <a:bodyPr>
            <a:spAutoFit/>
          </a:bodyPr>
          <a:lstStyle/>
          <a:p>
            <a:pPr lvl="0" eaLnBrk="1" hangingPunct="1">
              <a:spcBef>
                <a:spcPct val="50000"/>
              </a:spcBef>
            </a:pPr>
            <a:endParaRPr lang="zh-CN" altLang="en-US" dirty="0">
              <a:latin typeface="Garamond" panose="02020404030301010803" pitchFamily="18" charset="0"/>
              <a:ea typeface="华文楷体" panose="02010600040101010101" pitchFamily="2" charset="-122"/>
            </a:endParaRPr>
          </a:p>
        </p:txBody>
      </p:sp>
      <p:sp>
        <p:nvSpPr>
          <p:cNvPr id="14340" name="文本框 8197"/>
          <p:cNvSpPr txBox="1"/>
          <p:nvPr/>
        </p:nvSpPr>
        <p:spPr>
          <a:xfrm>
            <a:off x="0" y="836613"/>
            <a:ext cx="9144000" cy="840105"/>
          </a:xfrm>
          <a:prstGeom prst="rect">
            <a:avLst/>
          </a:prstGeom>
          <a:noFill/>
          <a:ln w="9525">
            <a:noFill/>
          </a:ln>
          <a:effectLst>
            <a:prstShdw prst="shdw13" dist="53882" dir="13499999">
              <a:schemeClr val="bg2">
                <a:alpha val="50000"/>
              </a:schemeClr>
            </a:prstShdw>
          </a:effectLst>
        </p:spPr>
        <p:txBody>
          <a:bodyPr>
            <a:spAutoFit/>
          </a:bodyPr>
          <a:lstStyle/>
          <a:p>
            <a:pPr lvl="0" algn="ctr"/>
            <a:r>
              <a:rPr lang="en-US" altLang="zh-CN" sz="1600" dirty="0" smtClean="0">
                <a:latin typeface="微软雅黑" panose="020B0503020204020204" pitchFamily="34" charset="-122"/>
                <a:ea typeface="微软雅黑" panose="020B0503020204020204" pitchFamily="34" charset="-122"/>
              </a:rPr>
              <a:t>2016</a:t>
            </a:r>
            <a:r>
              <a:rPr lang="zh-CN" altLang="en-US" sz="1600" dirty="0" smtClean="0">
                <a:latin typeface="微软雅黑" panose="020B0503020204020204" pitchFamily="34" charset="-122"/>
                <a:ea typeface="微软雅黑" panose="020B0503020204020204" pitchFamily="34" charset="-122"/>
              </a:rPr>
              <a:t>年</a:t>
            </a:r>
            <a:r>
              <a:rPr lang="zh-CN" altLang="en-US" sz="1600" dirty="0">
                <a:latin typeface="微软雅黑" panose="020B0503020204020204" pitchFamily="34" charset="-122"/>
                <a:ea typeface="微软雅黑" panose="020B0503020204020204" pitchFamily="34" charset="-122"/>
              </a:rPr>
              <a:t>，全球工业机器人销量前五名分别是中国、</a:t>
            </a:r>
            <a:r>
              <a:rPr lang="zh-CN" altLang="en-US" sz="1600" dirty="0" smtClean="0">
                <a:latin typeface="微软雅黑" panose="020B0503020204020204" pitchFamily="34" charset="-122"/>
                <a:ea typeface="微软雅黑" panose="020B0503020204020204" pitchFamily="34" charset="-122"/>
              </a:rPr>
              <a:t>日本、韩国</a:t>
            </a:r>
            <a:r>
              <a:rPr lang="zh-CN" altLang="en-US" sz="1600" dirty="0">
                <a:latin typeface="微软雅黑" panose="020B0503020204020204" pitchFamily="34" charset="-122"/>
                <a:ea typeface="微软雅黑" panose="020B0503020204020204" pitchFamily="34" charset="-122"/>
              </a:rPr>
              <a:t>、美国、德国，占总销量</a:t>
            </a:r>
            <a:r>
              <a:rPr lang="en-US" altLang="zh-CN" sz="1600" dirty="0" smtClean="0">
                <a:latin typeface="微软雅黑" panose="020B0503020204020204" pitchFamily="34" charset="-122"/>
                <a:ea typeface="微软雅黑" panose="020B0503020204020204" pitchFamily="34" charset="-122"/>
              </a:rPr>
              <a:t>74%</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lvl="0" algn="ctr" eaLnBrk="1" hangingPunct="1"/>
            <a:endParaRPr lang="zh-CN" altLang="en-US" sz="1600" dirty="0">
              <a:latin typeface="微软雅黑" panose="020B0503020204020204" pitchFamily="34" charset="-122"/>
              <a:ea typeface="微软雅黑" panose="020B0503020204020204" pitchFamily="34" charset="-122"/>
            </a:endParaRPr>
          </a:p>
          <a:p>
            <a:pPr lvl="0" algn="ctr" eaLnBrk="1" hangingPunct="1"/>
            <a:r>
              <a:rPr lang="zh-CN" altLang="en-US" sz="1600" b="1" dirty="0">
                <a:latin typeface="微软雅黑" panose="020B0503020204020204" pitchFamily="34" charset="-122"/>
                <a:ea typeface="微软雅黑" panose="020B0503020204020204" pitchFamily="34" charset="-122"/>
              </a:rPr>
              <a:t>中国市场位列第一，约占全球</a:t>
            </a:r>
            <a:r>
              <a:rPr lang="zh-CN" altLang="en-US" sz="1600" b="1" dirty="0" smtClean="0">
                <a:latin typeface="微软雅黑" panose="020B0503020204020204" pitchFamily="34" charset="-122"/>
                <a:ea typeface="微软雅黑" panose="020B0503020204020204" pitchFamily="34" charset="-122"/>
              </a:rPr>
              <a:t>市场</a:t>
            </a:r>
            <a:r>
              <a:rPr lang="zh-CN" altLang="en-US" sz="1600" b="1" dirty="0">
                <a:latin typeface="微软雅黑" panose="020B0503020204020204" pitchFamily="34" charset="-122"/>
                <a:ea typeface="微软雅黑" panose="020B0503020204020204" pitchFamily="34" charset="-122"/>
              </a:rPr>
              <a:t>销量</a:t>
            </a:r>
            <a:r>
              <a:rPr lang="zh-CN" altLang="en-US" sz="1600" b="1" dirty="0" smtClean="0">
                <a:latin typeface="微软雅黑" panose="020B0503020204020204" pitchFamily="34" charset="-122"/>
                <a:ea typeface="微软雅黑" panose="020B0503020204020204" pitchFamily="34" charset="-122"/>
              </a:rPr>
              <a:t>的</a:t>
            </a:r>
            <a:r>
              <a:rPr lang="en-US" altLang="zh-CN" sz="1600" b="1" dirty="0" smtClean="0">
                <a:latin typeface="微软雅黑" panose="020B0503020204020204" pitchFamily="34" charset="-122"/>
                <a:ea typeface="微软雅黑" panose="020B0503020204020204" pitchFamily="34" charset="-122"/>
              </a:rPr>
              <a:t>29.9%</a:t>
            </a:r>
            <a:r>
              <a:rPr lang="zh-CN" altLang="en-US" sz="1600" b="1" dirty="0">
                <a:latin typeface="微软雅黑" panose="020B0503020204020204" pitchFamily="34" charset="-122"/>
                <a:ea typeface="微软雅黑" panose="020B0503020204020204" pitchFamily="34" charset="-122"/>
              </a:rPr>
              <a:t>，自</a:t>
            </a:r>
            <a:r>
              <a:rPr lang="en-US" altLang="zh-CN" sz="1600" b="1" dirty="0">
                <a:latin typeface="微软雅黑" panose="020B0503020204020204" pitchFamily="34" charset="-122"/>
                <a:ea typeface="微软雅黑" panose="020B0503020204020204" pitchFamily="34" charset="-122"/>
              </a:rPr>
              <a:t>2013</a:t>
            </a:r>
            <a:r>
              <a:rPr lang="zh-CN" altLang="en-US" sz="1600" b="1" dirty="0">
                <a:latin typeface="微软雅黑" panose="020B0503020204020204" pitchFamily="34" charset="-122"/>
                <a:ea typeface="微软雅黑" panose="020B0503020204020204" pitchFamily="34" charset="-122"/>
              </a:rPr>
              <a:t>年已连续四年销量第一。</a:t>
            </a:r>
            <a:endParaRPr lang="zh-CN" altLang="en-US" sz="1600" b="1" dirty="0">
              <a:latin typeface="微软雅黑" panose="020B0503020204020204" pitchFamily="34" charset="-122"/>
              <a:ea typeface="微软雅黑" panose="020B0503020204020204" pitchFamily="34" charset="-122"/>
            </a:endParaRPr>
          </a:p>
        </p:txBody>
      </p:sp>
      <p:sp>
        <p:nvSpPr>
          <p:cNvPr id="14341" name="文本框 8198"/>
          <p:cNvSpPr txBox="1"/>
          <p:nvPr/>
        </p:nvSpPr>
        <p:spPr>
          <a:xfrm>
            <a:off x="250825" y="260350"/>
            <a:ext cx="8535988" cy="523875"/>
          </a:xfrm>
          <a:prstGeom prst="rect">
            <a:avLst/>
          </a:prstGeom>
          <a:noFill/>
          <a:ln w="9525">
            <a:noFill/>
          </a:ln>
          <a:effectLst>
            <a:prstShdw prst="shdw13" dist="53882" dir="13499999">
              <a:schemeClr val="bg2">
                <a:alpha val="50000"/>
              </a:schemeClr>
            </a:prstShdw>
          </a:effectLst>
        </p:spPr>
        <p:txBody>
          <a:bodyPr>
            <a:spAutoFit/>
          </a:bodyPr>
          <a:lstStyle/>
          <a:p>
            <a:pPr lvl="0" eaLnBrk="1" hangingPunct="1">
              <a:spcBef>
                <a:spcPct val="50000"/>
              </a:spcBef>
            </a:pPr>
            <a:r>
              <a:rPr lang="zh-CN" altLang="en-US" sz="2800" b="1" dirty="0">
                <a:solidFill>
                  <a:schemeClr val="tx2"/>
                </a:solidFill>
                <a:latin typeface="Garamond" panose="02020404030301010803" pitchFamily="18" charset="0"/>
                <a:ea typeface="微软雅黑" panose="020B0503020204020204" pitchFamily="34" charset="-122"/>
              </a:rPr>
              <a:t>国际：亚洲、尤其是中国市场带动全球增长速度</a:t>
            </a:r>
            <a:endParaRPr lang="zh-CN" altLang="en-US" sz="2800" b="1" dirty="0">
              <a:solidFill>
                <a:schemeClr val="tx2"/>
              </a:solidFill>
              <a:latin typeface="Garamond" panose="02020404030301010803" pitchFamily="18" charset="0"/>
              <a:ea typeface="微软雅黑" panose="020B0503020204020204" pitchFamily="34" charset="-122"/>
            </a:endParaRPr>
          </a:p>
        </p:txBody>
      </p:sp>
      <p:sp>
        <p:nvSpPr>
          <p:cNvPr id="14342" name="文本框 8200"/>
          <p:cNvSpPr txBox="1"/>
          <p:nvPr/>
        </p:nvSpPr>
        <p:spPr>
          <a:xfrm>
            <a:off x="250825" y="6435725"/>
            <a:ext cx="6049963" cy="304800"/>
          </a:xfrm>
          <a:prstGeom prst="rect">
            <a:avLst/>
          </a:prstGeom>
          <a:noFill/>
          <a:ln w="9525">
            <a:noFill/>
          </a:ln>
          <a:effectLst>
            <a:prstShdw prst="shdw13" dist="53882" dir="13499999">
              <a:schemeClr val="bg2">
                <a:alpha val="50000"/>
              </a:schemeClr>
            </a:prstShdw>
          </a:effectLst>
        </p:spPr>
        <p:txBody>
          <a:bodyPr>
            <a:spAutoFit/>
          </a:bodyPr>
          <a:lstStyle/>
          <a:p>
            <a:pPr lvl="0" eaLnBrk="1" hangingPunct="1">
              <a:spcBef>
                <a:spcPct val="50000"/>
              </a:spcBef>
            </a:pPr>
            <a:r>
              <a:rPr lang="zh-CN" altLang="en-US" sz="1400" b="1" dirty="0">
                <a:latin typeface="Garamond" panose="02020404030301010803" pitchFamily="18" charset="0"/>
                <a:ea typeface="华文楷体" panose="02010600040101010101" pitchFamily="2" charset="-122"/>
              </a:rPr>
              <a:t> 数据来源：国际机器人联合会（</a:t>
            </a:r>
            <a:r>
              <a:rPr lang="en-US" altLang="zh-CN" sz="1400" b="1" dirty="0">
                <a:latin typeface="Garamond" panose="02020404030301010803" pitchFamily="18" charset="0"/>
                <a:ea typeface="华文楷体" panose="02010600040101010101" pitchFamily="2" charset="-122"/>
              </a:rPr>
              <a:t>IFR),</a:t>
            </a:r>
            <a:r>
              <a:rPr lang="zh-CN" altLang="en-US" sz="1400" b="1" dirty="0">
                <a:latin typeface="Garamond" panose="02020404030301010803" pitchFamily="18" charset="0"/>
                <a:ea typeface="华文楷体" panose="02010600040101010101" pitchFamily="2" charset="-122"/>
              </a:rPr>
              <a:t>中国机器人产业联盟（</a:t>
            </a:r>
            <a:r>
              <a:rPr lang="en-US" altLang="zh-CN" sz="1400" b="1" dirty="0">
                <a:latin typeface="Garamond" panose="02020404030301010803" pitchFamily="18" charset="0"/>
                <a:ea typeface="华文楷体" panose="02010600040101010101" pitchFamily="2" charset="-122"/>
              </a:rPr>
              <a:t>CRIA)</a:t>
            </a:r>
            <a:endParaRPr lang="en-US" altLang="zh-CN" sz="1400" b="1" dirty="0">
              <a:latin typeface="Garamond" panose="02020404030301010803" pitchFamily="18" charset="0"/>
              <a:ea typeface="华文楷体" panose="02010600040101010101" pitchFamily="2" charset="-122"/>
            </a:endParaRPr>
          </a:p>
        </p:txBody>
      </p:sp>
      <p:graphicFrame>
        <p:nvGraphicFramePr>
          <p:cNvPr id="8" name="Inhaltsplatzhalter 8"/>
          <p:cNvGraphicFramePr/>
          <p:nvPr/>
        </p:nvGraphicFramePr>
        <p:xfrm>
          <a:off x="827881" y="1682336"/>
          <a:ext cx="7776567" cy="458080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4"/>
          <p:cNvSpPr txBox="1"/>
          <p:nvPr/>
        </p:nvSpPr>
        <p:spPr>
          <a:xfrm>
            <a:off x="2268538" y="1268413"/>
            <a:ext cx="4248150" cy="369332"/>
          </a:xfrm>
          <a:prstGeom prst="rect">
            <a:avLst/>
          </a:prstGeom>
          <a:noFill/>
          <a:ln w="9525">
            <a:noFill/>
          </a:ln>
        </p:spPr>
        <p:txBody>
          <a:bodyPr>
            <a:spAutoFit/>
          </a:bodyPr>
          <a:lstStyle/>
          <a:p>
            <a:pPr lvl="0" algn="ctr" eaLnBrk="1" hangingPunct="1"/>
            <a:r>
              <a:rPr lang="en-US" altLang="zh-CN" b="1" dirty="0" smtClean="0">
                <a:solidFill>
                  <a:srgbClr val="000000"/>
                </a:solidFill>
                <a:latin typeface="微软雅黑" panose="020B0503020204020204" pitchFamily="34" charset="-122"/>
                <a:ea typeface="微软雅黑" panose="020B0503020204020204" pitchFamily="34" charset="-122"/>
              </a:rPr>
              <a:t>2016</a:t>
            </a:r>
            <a:r>
              <a:rPr lang="zh-CN" altLang="en-US" b="1" dirty="0" smtClean="0">
                <a:solidFill>
                  <a:srgbClr val="000000"/>
                </a:solidFill>
                <a:latin typeface="微软雅黑" panose="020B0503020204020204" pitchFamily="34" charset="-122"/>
                <a:ea typeface="微软雅黑" panose="020B0503020204020204" pitchFamily="34" charset="-122"/>
              </a:rPr>
              <a:t>年</a:t>
            </a:r>
            <a:r>
              <a:rPr lang="zh-CN" altLang="en-US" b="1" dirty="0">
                <a:solidFill>
                  <a:srgbClr val="000000"/>
                </a:solidFill>
                <a:latin typeface="微软雅黑" panose="020B0503020204020204" pitchFamily="34" charset="-122"/>
                <a:ea typeface="微软雅黑" panose="020B0503020204020204" pitchFamily="34" charset="-122"/>
              </a:rPr>
              <a:t>全球工业机器人</a:t>
            </a:r>
            <a:r>
              <a:rPr lang="zh-CN" altLang="en-US" b="1" dirty="0" smtClean="0">
                <a:solidFill>
                  <a:srgbClr val="000000"/>
                </a:solidFill>
                <a:latin typeface="微软雅黑" panose="020B0503020204020204" pitchFamily="34" charset="-122"/>
                <a:ea typeface="微软雅黑" panose="020B0503020204020204" pitchFamily="34" charset="-122"/>
              </a:rPr>
              <a:t>市场</a:t>
            </a:r>
            <a:r>
              <a:rPr lang="zh-CN" altLang="en-US" b="1" dirty="0">
                <a:solidFill>
                  <a:srgbClr val="000000"/>
                </a:solidFill>
                <a:latin typeface="微软雅黑" panose="020B0503020204020204" pitchFamily="34" charset="-122"/>
                <a:ea typeface="微软雅黑" panose="020B0503020204020204" pitchFamily="34" charset="-122"/>
              </a:rPr>
              <a:t>销量</a:t>
            </a:r>
            <a:r>
              <a:rPr lang="zh-CN" altLang="en-US" b="1" dirty="0" smtClean="0">
                <a:solidFill>
                  <a:srgbClr val="000000"/>
                </a:solidFill>
                <a:latin typeface="微软雅黑" panose="020B0503020204020204" pitchFamily="34" charset="-122"/>
                <a:ea typeface="微软雅黑" panose="020B0503020204020204" pitchFamily="34" charset="-122"/>
              </a:rPr>
              <a:t>分布</a:t>
            </a:r>
            <a:endParaRPr lang="zh-CN" altLang="en-US" b="1" dirty="0">
              <a:solidFill>
                <a:srgbClr val="000000"/>
              </a:solidFill>
              <a:latin typeface="微软雅黑" panose="020B0503020204020204" pitchFamily="34" charset="-122"/>
              <a:ea typeface="微软雅黑" panose="020B0503020204020204" pitchFamily="34" charset="-122"/>
            </a:endParaRPr>
          </a:p>
        </p:txBody>
      </p:sp>
      <p:sp>
        <p:nvSpPr>
          <p:cNvPr id="15364" name="文本框 8198"/>
          <p:cNvSpPr txBox="1"/>
          <p:nvPr/>
        </p:nvSpPr>
        <p:spPr>
          <a:xfrm>
            <a:off x="250825" y="522288"/>
            <a:ext cx="8535988" cy="523875"/>
          </a:xfrm>
          <a:prstGeom prst="rect">
            <a:avLst/>
          </a:prstGeom>
          <a:noFill/>
          <a:ln w="9525">
            <a:noFill/>
          </a:ln>
          <a:effectLst>
            <a:prstShdw prst="shdw13" dist="53882" dir="13499999">
              <a:schemeClr val="bg2">
                <a:alpha val="50000"/>
              </a:schemeClr>
            </a:prstShdw>
          </a:effectLst>
        </p:spPr>
        <p:txBody>
          <a:bodyPr>
            <a:spAutoFit/>
          </a:bodyPr>
          <a:lstStyle/>
          <a:p>
            <a:pPr lvl="0" eaLnBrk="1" hangingPunct="1">
              <a:spcBef>
                <a:spcPct val="50000"/>
              </a:spcBef>
            </a:pPr>
            <a:r>
              <a:rPr lang="zh-CN" altLang="en-US" sz="2800" b="1" dirty="0">
                <a:solidFill>
                  <a:schemeClr val="tx2"/>
                </a:solidFill>
                <a:latin typeface="Garamond" panose="02020404030301010803" pitchFamily="18" charset="0"/>
                <a:ea typeface="微软雅黑" panose="020B0503020204020204" pitchFamily="34" charset="-122"/>
              </a:rPr>
              <a:t>国际：亚洲、尤其是中国市场带动全球增长速度</a:t>
            </a:r>
            <a:endParaRPr lang="zh-CN" altLang="en-US" sz="2800" b="1" dirty="0">
              <a:solidFill>
                <a:schemeClr val="tx2"/>
              </a:solidFill>
              <a:latin typeface="Garamond" panose="02020404030301010803" pitchFamily="18" charset="0"/>
              <a:ea typeface="微软雅黑" panose="020B0503020204020204" pitchFamily="34" charset="-122"/>
            </a:endParaRPr>
          </a:p>
        </p:txBody>
      </p:sp>
      <p:sp>
        <p:nvSpPr>
          <p:cNvPr id="15365" name="文本框 8200"/>
          <p:cNvSpPr txBox="1"/>
          <p:nvPr/>
        </p:nvSpPr>
        <p:spPr>
          <a:xfrm>
            <a:off x="250825" y="6291263"/>
            <a:ext cx="6049963" cy="304800"/>
          </a:xfrm>
          <a:prstGeom prst="rect">
            <a:avLst/>
          </a:prstGeom>
          <a:noFill/>
          <a:ln w="9525">
            <a:noFill/>
          </a:ln>
          <a:effectLst>
            <a:prstShdw prst="shdw13" dist="53882" dir="13499999">
              <a:schemeClr val="bg2">
                <a:alpha val="50000"/>
              </a:schemeClr>
            </a:prstShdw>
          </a:effectLst>
        </p:spPr>
        <p:txBody>
          <a:bodyPr>
            <a:spAutoFit/>
          </a:bodyPr>
          <a:lstStyle/>
          <a:p>
            <a:pPr lvl="0" eaLnBrk="1" hangingPunct="1">
              <a:spcBef>
                <a:spcPct val="50000"/>
              </a:spcBef>
            </a:pPr>
            <a:r>
              <a:rPr lang="zh-CN" altLang="en-US" sz="1400" b="1" dirty="0">
                <a:latin typeface="Garamond" panose="02020404030301010803" pitchFamily="18" charset="0"/>
                <a:ea typeface="华文楷体" panose="02010600040101010101" pitchFamily="2" charset="-122"/>
              </a:rPr>
              <a:t> 数据来源：国际机器人联合会（</a:t>
            </a:r>
            <a:r>
              <a:rPr lang="en-US" altLang="zh-CN" sz="1400" b="1" dirty="0">
                <a:latin typeface="Garamond" panose="02020404030301010803" pitchFamily="18" charset="0"/>
                <a:ea typeface="华文楷体" panose="02010600040101010101" pitchFamily="2" charset="-122"/>
              </a:rPr>
              <a:t>IFR),</a:t>
            </a:r>
            <a:r>
              <a:rPr lang="zh-CN" altLang="en-US" sz="1400" b="1" dirty="0">
                <a:latin typeface="Garamond" panose="02020404030301010803" pitchFamily="18" charset="0"/>
                <a:ea typeface="华文楷体" panose="02010600040101010101" pitchFamily="2" charset="-122"/>
              </a:rPr>
              <a:t>中国机器人产业联盟（</a:t>
            </a:r>
            <a:r>
              <a:rPr lang="en-US" altLang="zh-CN" sz="1400" b="1" dirty="0">
                <a:latin typeface="Garamond" panose="02020404030301010803" pitchFamily="18" charset="0"/>
                <a:ea typeface="华文楷体" panose="02010600040101010101" pitchFamily="2" charset="-122"/>
              </a:rPr>
              <a:t>CRIA)</a:t>
            </a:r>
            <a:endParaRPr lang="en-US" altLang="zh-CN" sz="1400" b="1" dirty="0">
              <a:latin typeface="Garamond" panose="02020404030301010803" pitchFamily="18" charset="0"/>
              <a:ea typeface="华文楷体" panose="02010600040101010101" pitchFamily="2" charset="-122"/>
            </a:endParaRPr>
          </a:p>
        </p:txBody>
      </p:sp>
      <p:graphicFrame>
        <p:nvGraphicFramePr>
          <p:cNvPr id="6" name="图表 5"/>
          <p:cNvGraphicFramePr/>
          <p:nvPr/>
        </p:nvGraphicFramePr>
        <p:xfrm>
          <a:off x="1763395" y="1926590"/>
          <a:ext cx="5400675" cy="38354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p:cNvPicPr>
          <p:nvPr/>
        </p:nvPicPr>
        <p:blipFill>
          <a:blip r:embed="rId1"/>
          <a:stretch>
            <a:fillRect/>
          </a:stretch>
        </p:blipFill>
        <p:spPr>
          <a:xfrm>
            <a:off x="857250" y="2143125"/>
            <a:ext cx="7358063" cy="3714750"/>
          </a:xfrm>
          <a:prstGeom prst="rect">
            <a:avLst/>
          </a:prstGeom>
          <a:noFill/>
          <a:ln w="9525">
            <a:noFill/>
          </a:ln>
          <a:effectLst>
            <a:prstShdw prst="shdw13" dist="53882" dir="13499999">
              <a:schemeClr val="bg2">
                <a:alpha val="50000"/>
              </a:schemeClr>
            </a:prstShdw>
          </a:effectLst>
        </p:spPr>
      </p:pic>
      <p:sp>
        <p:nvSpPr>
          <p:cNvPr id="3" name="标题 50177"/>
          <p:cNvSpPr txBox="1">
            <a:spLocks noRot="1" noChangeArrowheads="1"/>
          </p:cNvSpPr>
          <p:nvPr/>
        </p:nvSpPr>
        <p:spPr>
          <a:xfrm>
            <a:off x="285750" y="428625"/>
            <a:ext cx="8540750" cy="50323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tx2"/>
                </a:solidFill>
                <a:effectLst/>
                <a:uLnTx/>
                <a:uFillTx/>
                <a:latin typeface="+mj-lt"/>
                <a:ea typeface="微软雅黑" panose="020B0503020204020204" pitchFamily="34" charset="-122"/>
                <a:cs typeface="+mj-cs"/>
              </a:rPr>
              <a:t>国际：全球工业机器人发展预测</a:t>
            </a:r>
            <a:r>
              <a:rPr kumimoji="0" lang="en-US" altLang="zh-CN" sz="2400" b="1" i="0" u="none" strike="noStrike" kern="1200" cap="none" spc="0" normalizeH="0" baseline="0" noProof="0" dirty="0">
                <a:ln>
                  <a:noFill/>
                </a:ln>
                <a:solidFill>
                  <a:schemeClr val="tx2"/>
                </a:solidFill>
                <a:effectLst/>
                <a:uLnTx/>
                <a:uFillTx/>
                <a:latin typeface="+mj-lt"/>
                <a:ea typeface="微软雅黑" panose="020B0503020204020204" pitchFamily="34" charset="-122"/>
                <a:cs typeface="+mj-cs"/>
              </a:rPr>
              <a:t>—</a:t>
            </a:r>
            <a:r>
              <a:rPr kumimoji="0" lang="zh-CN" altLang="en-US" sz="2400" b="1" i="0" u="none" strike="noStrike" kern="1200" cap="none" spc="0" normalizeH="0" baseline="0" noProof="0" dirty="0">
                <a:ln>
                  <a:noFill/>
                </a:ln>
                <a:solidFill>
                  <a:schemeClr val="tx2"/>
                </a:solidFill>
                <a:effectLst/>
                <a:uLnTx/>
                <a:uFillTx/>
                <a:latin typeface="+mj-lt"/>
                <a:ea typeface="微软雅黑" panose="020B0503020204020204" pitchFamily="34" charset="-122"/>
                <a:cs typeface="+mj-cs"/>
              </a:rPr>
              <a:t>将继续以两位数增长</a:t>
            </a:r>
            <a:endParaRPr kumimoji="0" lang="zh-CN" altLang="en-US" sz="2400" b="1" i="0" u="none" strike="noStrike" kern="1200" cap="none" spc="0" normalizeH="0" baseline="0" noProof="0" dirty="0">
              <a:ln>
                <a:noFill/>
              </a:ln>
              <a:solidFill>
                <a:schemeClr val="tx2"/>
              </a:solidFill>
              <a:effectLst/>
              <a:uLnTx/>
              <a:uFillTx/>
              <a:latin typeface="+mj-lt"/>
              <a:ea typeface="微软雅黑" panose="020B0503020204020204" pitchFamily="34" charset="-122"/>
              <a:cs typeface="+mj-cs"/>
            </a:endParaRPr>
          </a:p>
        </p:txBody>
      </p:sp>
      <p:sp>
        <p:nvSpPr>
          <p:cNvPr id="16388" name="TextBox 3"/>
          <p:cNvSpPr txBox="1"/>
          <p:nvPr/>
        </p:nvSpPr>
        <p:spPr>
          <a:xfrm>
            <a:off x="285750" y="1071563"/>
            <a:ext cx="8643938" cy="869950"/>
          </a:xfrm>
          <a:prstGeom prst="rect">
            <a:avLst/>
          </a:prstGeom>
          <a:noFill/>
          <a:ln w="9525">
            <a:noFill/>
          </a:ln>
        </p:spPr>
        <p:txBody>
          <a:bodyPr>
            <a:spAutoFit/>
          </a:bodyPr>
          <a:lstStyle/>
          <a:p>
            <a:pPr lvl="0" algn="ctr" eaLnBrk="1" hangingPunct="1">
              <a:lnSpc>
                <a:spcPct val="150000"/>
              </a:lnSpc>
            </a:pPr>
            <a:r>
              <a:rPr lang="zh-CN" altLang="en-US" b="1" dirty="0">
                <a:latin typeface="微软雅黑" panose="020B0503020204020204" pitchFamily="34" charset="-122"/>
                <a:ea typeface="微软雅黑" panose="020B0503020204020204" pitchFamily="34" charset="-122"/>
              </a:rPr>
              <a:t>国际机器人联合会（</a:t>
            </a:r>
            <a:r>
              <a:rPr lang="en-US" altLang="zh-CN" b="1" dirty="0">
                <a:latin typeface="微软雅黑" panose="020B0503020204020204" pitchFamily="34" charset="-122"/>
                <a:ea typeface="微软雅黑" panose="020B0503020204020204" pitchFamily="34" charset="-122"/>
              </a:rPr>
              <a:t>IFR</a:t>
            </a:r>
            <a:r>
              <a:rPr lang="zh-CN" altLang="en-US" b="1" dirty="0">
                <a:latin typeface="微软雅黑" panose="020B0503020204020204" pitchFamily="34" charset="-122"/>
                <a:ea typeface="微软雅黑" panose="020B0503020204020204" pitchFamily="34" charset="-122"/>
              </a:rPr>
              <a:t>）预测</a:t>
            </a:r>
            <a:endParaRPr lang="en-US" altLang="zh-CN" b="1" dirty="0">
              <a:latin typeface="微软雅黑" panose="020B0503020204020204" pitchFamily="34" charset="-122"/>
              <a:ea typeface="微软雅黑" panose="020B0503020204020204" pitchFamily="34" charset="-122"/>
            </a:endParaRPr>
          </a:p>
          <a:p>
            <a:pPr lvl="0" algn="ctr" eaLnBrk="1" hangingPunct="1">
              <a:lnSpc>
                <a:spcPct val="150000"/>
              </a:lnSpc>
            </a:pPr>
            <a:r>
              <a:rPr lang="en-US" altLang="zh-CN" b="1" dirty="0">
                <a:latin typeface="微软雅黑" panose="020B0503020204020204" pitchFamily="34" charset="-122"/>
                <a:ea typeface="微软雅黑" panose="020B0503020204020204" pitchFamily="34" charset="-122"/>
              </a:rPr>
              <a:t>2016</a:t>
            </a:r>
            <a:r>
              <a:rPr lang="zh-CN" altLang="en-US" b="1" dirty="0">
                <a:latin typeface="微软雅黑" panose="020B0503020204020204" pitchFamily="34" charset="-122"/>
                <a:ea typeface="微软雅黑" panose="020B0503020204020204" pitchFamily="34" charset="-122"/>
              </a:rPr>
              <a:t>年增速</a:t>
            </a:r>
            <a:r>
              <a:rPr lang="en-US" altLang="zh-CN" b="1" dirty="0">
                <a:latin typeface="微软雅黑" panose="020B0503020204020204" pitchFamily="34" charset="-122"/>
                <a:ea typeface="微软雅黑" panose="020B0503020204020204" pitchFamily="34" charset="-122"/>
              </a:rPr>
              <a:t>+15%</a:t>
            </a: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2017-2019</a:t>
            </a:r>
            <a:r>
              <a:rPr lang="zh-CN" altLang="en-US" b="1" dirty="0">
                <a:latin typeface="微软雅黑" panose="020B0503020204020204" pitchFamily="34" charset="-122"/>
                <a:ea typeface="微软雅黑" panose="020B0503020204020204" pitchFamily="34" charset="-122"/>
              </a:rPr>
              <a:t>年均增速</a:t>
            </a:r>
            <a:r>
              <a:rPr lang="en-US" altLang="zh-CN" b="1" dirty="0">
                <a:latin typeface="微软雅黑" panose="020B0503020204020204" pitchFamily="34" charset="-122"/>
                <a:ea typeface="微软雅黑" panose="020B0503020204020204" pitchFamily="34" charset="-122"/>
              </a:rPr>
              <a:t>+10% — +15%</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323849" y="800100"/>
          <a:ext cx="8351838" cy="392504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7411" name="Rectangle 2"/>
          <p:cNvSpPr txBox="1">
            <a:spLocks noRot="1"/>
          </p:cNvSpPr>
          <p:nvPr/>
        </p:nvSpPr>
        <p:spPr>
          <a:xfrm>
            <a:off x="298450" y="228600"/>
            <a:ext cx="8540750" cy="571500"/>
          </a:xfrm>
          <a:prstGeom prst="rect">
            <a:avLst/>
          </a:prstGeom>
          <a:noFill/>
          <a:ln w="9525">
            <a:noFill/>
          </a:ln>
        </p:spPr>
        <p:txBody>
          <a:bodyPr/>
          <a:lstStyle/>
          <a:p>
            <a:pPr lvl="0" eaLnBrk="0" hangingPunct="0"/>
            <a:r>
              <a:rPr lang="zh-CN" altLang="en-US" sz="2800" b="1" dirty="0">
                <a:solidFill>
                  <a:schemeClr val="tx2"/>
                </a:solidFill>
                <a:latin typeface="Arial" panose="020B0604020202020204" pitchFamily="34" charset="0"/>
                <a:ea typeface="微软雅黑" panose="020B0503020204020204" pitchFamily="34" charset="-122"/>
              </a:rPr>
              <a:t>国际：服务机器人也快速发展</a:t>
            </a:r>
            <a:endParaRPr lang="zh-CN" altLang="en-US" sz="2800" b="1" dirty="0">
              <a:solidFill>
                <a:schemeClr val="tx2"/>
              </a:solidFill>
              <a:latin typeface="Arial" panose="020B0604020202020204" pitchFamily="34" charset="0"/>
              <a:ea typeface="微软雅黑" panose="020B0503020204020204" pitchFamily="34" charset="-122"/>
            </a:endParaRPr>
          </a:p>
        </p:txBody>
      </p:sp>
      <p:sp>
        <p:nvSpPr>
          <p:cNvPr id="5" name="Rectangle 3"/>
          <p:cNvSpPr txBox="1">
            <a:spLocks noRot="1" noChangeArrowheads="1"/>
          </p:cNvSpPr>
          <p:nvPr/>
        </p:nvSpPr>
        <p:spPr>
          <a:xfrm>
            <a:off x="409575" y="5013325"/>
            <a:ext cx="8439150" cy="1152525"/>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hlink"/>
              </a:buClr>
              <a:buSzPct val="85000"/>
              <a:buFont typeface="Wingdings" panose="05000000000000000000" pitchFamily="2" charset="2"/>
              <a:buChar char="Ø"/>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lr>
                <a:schemeClr val="hlink"/>
              </a:buClr>
              <a:buSzPct val="85000"/>
              <a:buFont typeface="Wingdings" panose="05000000000000000000" pitchFamily="2" charset="2"/>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lr>
                <a:schemeClr val="hlink"/>
              </a:buClr>
              <a:buSzPct val="85000"/>
              <a:buFont typeface="Wingdings" panose="05000000000000000000" pitchFamily="2" charset="2"/>
              <a:buChar char="Ø"/>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lr>
                <a:schemeClr val="hlink"/>
              </a:buClr>
              <a:buFont typeface="Wingdings 2" panose="05020102010507070707" pitchFamily="18" charset="2"/>
              <a:buChar char="¡"/>
              <a:defRPr sz="2000" kern="1200">
                <a:solidFill>
                  <a:schemeClr val="tx1"/>
                </a:solidFill>
                <a:latin typeface="+mn-lt"/>
                <a:ea typeface="+mn-ea"/>
                <a:cs typeface="+mn-cs"/>
              </a:defRPr>
            </a:lvl5pPr>
            <a:lvl6pPr marL="2514600" lvl="5" indent="-228600" algn="l" defTabSz="914400" eaLnBrk="0" fontAlgn="base" latinLnBrk="0" hangingPunct="0">
              <a:spcBef>
                <a:spcPct val="20000"/>
              </a:spcBef>
              <a:spcAft>
                <a:spcPct val="0"/>
              </a:spcAft>
              <a:buClr>
                <a:schemeClr val="hlink"/>
              </a:buClr>
              <a:buFont typeface="Wingdings 2" panose="05020102010507070707" pitchFamily="18" charset="2"/>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spcBef>
                <a:spcPct val="20000"/>
              </a:spcBef>
              <a:spcAft>
                <a:spcPct val="0"/>
              </a:spcAft>
              <a:buClr>
                <a:schemeClr val="hlink"/>
              </a:buClr>
              <a:buFont typeface="Wingdings 2" panose="05020102010507070707" pitchFamily="18" charset="2"/>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spcBef>
                <a:spcPct val="20000"/>
              </a:spcBef>
              <a:spcAft>
                <a:spcPct val="0"/>
              </a:spcAft>
              <a:buClr>
                <a:schemeClr val="hlink"/>
              </a:buClr>
              <a:buFont typeface="Wingdings 2" panose="05020102010507070707" pitchFamily="18" charset="2"/>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spcBef>
                <a:spcPct val="20000"/>
              </a:spcBef>
              <a:spcAft>
                <a:spcPct val="0"/>
              </a:spcAft>
              <a:buClr>
                <a:schemeClr val="hlink"/>
              </a:buClr>
              <a:buFont typeface="Wingdings 2" panose="05020102010507070707" pitchFamily="18" charset="2"/>
              <a:buChar char="¡"/>
              <a:defRPr sz="2000" b="0" i="0" u="none" kern="1200" baseline="0">
                <a:solidFill>
                  <a:schemeClr val="tx1"/>
                </a:solidFill>
                <a:latin typeface="+mn-lt"/>
                <a:ea typeface="+mn-ea"/>
                <a:cs typeface="+mn-cs"/>
              </a:defRPr>
            </a:lvl9pPr>
          </a:lstStyle>
          <a:p>
            <a:pPr marL="342900" marR="0" lvl="0" indent="-342900" algn="l" defTabSz="914400" rtl="0" eaLnBrk="0" fontAlgn="base" latinLnBrk="0" hangingPunct="0">
              <a:lnSpc>
                <a:spcPct val="80000"/>
              </a:lnSpc>
              <a:spcBef>
                <a:spcPct val="20000"/>
              </a:spcBef>
              <a:spcAft>
                <a:spcPct val="0"/>
              </a:spcAft>
              <a:buClr>
                <a:schemeClr val="hlink"/>
              </a:buClr>
              <a:buSzTx/>
              <a:buFont typeface="Wingdings" panose="05000000000000000000" pitchFamily="2" charset="2"/>
              <a:buChar char="§"/>
              <a:defRPr/>
            </a:pPr>
            <a:r>
              <a:rPr kumimoji="0" lang="zh-CN" altLang="en-US" sz="16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全球范围来看，服务机器人还处于产业化前期，总体上技术及</a:t>
            </a:r>
            <a:r>
              <a:rPr kumimoji="0" lang="zh-CN" altLang="en-US" sz="16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市场并不</a:t>
            </a:r>
            <a:r>
              <a:rPr kumimoji="0" lang="zh-CN" altLang="en-US" sz="16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成熟。</a:t>
            </a:r>
            <a:endParaRPr kumimoji="0" lang="en-US" altLang="zh-CN" sz="16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80000"/>
              </a:lnSpc>
              <a:spcBef>
                <a:spcPct val="20000"/>
              </a:spcBef>
              <a:spcAft>
                <a:spcPct val="0"/>
              </a:spcAft>
              <a:buClr>
                <a:schemeClr val="hlink"/>
              </a:buClr>
              <a:buSzTx/>
              <a:buFont typeface="Wingdings" panose="05000000000000000000" pitchFamily="2" charset="2"/>
              <a:buNone/>
              <a:defRPr/>
            </a:pPr>
            <a:endParaRPr kumimoji="0" lang="zh-CN" altLang="en-US" sz="16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
              <a:defRPr/>
            </a:pPr>
            <a:r>
              <a:rPr kumimoji="0" lang="zh-CN" altLang="en-US" sz="16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随着技术进步以及成本的下降</a:t>
            </a:r>
            <a:r>
              <a:rPr kumimoji="0" lang="zh-CN" altLang="en-US" sz="16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，以及市场需求驱动未来</a:t>
            </a:r>
            <a:r>
              <a:rPr kumimoji="0" lang="zh-CN" altLang="en-US" sz="16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服务机器人将有更快的增长速度。无论从销量</a:t>
            </a:r>
            <a:r>
              <a:rPr kumimoji="0" lang="zh-CN" altLang="en-US" sz="16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还是销售额</a:t>
            </a:r>
            <a:r>
              <a:rPr kumimoji="0" lang="zh-CN" altLang="en-US" sz="16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上看，未来服务</a:t>
            </a:r>
            <a:r>
              <a:rPr kumimoji="0" lang="zh-CN" altLang="en-US" sz="16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机器人产业规模将</a:t>
            </a:r>
            <a:r>
              <a:rPr kumimoji="0" lang="zh-CN" altLang="en-US" sz="16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大于工业机器人。</a:t>
            </a:r>
            <a:endParaRPr kumimoji="0" lang="zh-CN" altLang="en-US" sz="16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3.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吉祥如意">
  <a:themeElements>
    <a:clrScheme name="">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DF8FF"/>
      </a:accent5>
      <a:accent6>
        <a:srgbClr val="E5CAB0"/>
      </a:accent6>
      <a:hlink>
        <a:srgbClr val="0066CC"/>
      </a:hlink>
      <a:folHlink>
        <a:srgbClr val="9F9FBF"/>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吉祥如意 2">
        <a:dk1>
          <a:srgbClr val="59582D"/>
        </a:dk1>
        <a:lt1>
          <a:srgbClr val="EAEAEA"/>
        </a:lt1>
        <a:dk2>
          <a:srgbClr val="666699"/>
        </a:dk2>
        <a:lt2>
          <a:srgbClr val="D9D9D9"/>
        </a:lt2>
        <a:accent1>
          <a:srgbClr val="CCECFF"/>
        </a:accent1>
        <a:accent2>
          <a:srgbClr val="B2D2C7"/>
        </a:accent2>
        <a:accent3>
          <a:srgbClr val="F3F3F3"/>
        </a:accent3>
        <a:accent4>
          <a:srgbClr val="4B4A25"/>
        </a:accent4>
        <a:accent5>
          <a:srgbClr val="E2F4FF"/>
        </a:accent5>
        <a:accent6>
          <a:srgbClr val="A1BEB4"/>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吉祥如意 3">
        <a:dk1>
          <a:srgbClr val="000099"/>
        </a:dk1>
        <a:lt1>
          <a:srgbClr val="FFFFCC"/>
        </a:lt1>
        <a:dk2>
          <a:srgbClr val="004000"/>
        </a:dk2>
        <a:lt2>
          <a:srgbClr val="FFD9B3"/>
        </a:lt2>
        <a:accent1>
          <a:srgbClr val="FFD9D9"/>
        </a:accent1>
        <a:accent2>
          <a:srgbClr val="DDDDDD"/>
        </a:accent2>
        <a:accent3>
          <a:srgbClr val="FFFFE2"/>
        </a:accent3>
        <a:accent4>
          <a:srgbClr val="000082"/>
        </a:accent4>
        <a:accent5>
          <a:srgbClr val="FFE9E9"/>
        </a:accent5>
        <a:accent6>
          <a:srgbClr val="C8C8C8"/>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吉祥如意 4">
        <a:dk1>
          <a:srgbClr val="000000"/>
        </a:dk1>
        <a:lt1>
          <a:srgbClr val="DCE8E2"/>
        </a:lt1>
        <a:dk2>
          <a:srgbClr val="0033CC"/>
        </a:dk2>
        <a:lt2>
          <a:srgbClr val="C4C4D8"/>
        </a:lt2>
        <a:accent1>
          <a:srgbClr val="FFFFFF"/>
        </a:accent1>
        <a:accent2>
          <a:srgbClr val="A9CFB1"/>
        </a:accent2>
        <a:accent3>
          <a:srgbClr val="EBF2EE"/>
        </a:accent3>
        <a:accent4>
          <a:srgbClr val="000000"/>
        </a:accent4>
        <a:accent5>
          <a:srgbClr val="FFFFFF"/>
        </a:accent5>
        <a:accent6>
          <a:srgbClr val="99BBA0"/>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吉祥如意 5">
        <a:dk1>
          <a:srgbClr val="606090"/>
        </a:dk1>
        <a:lt1>
          <a:srgbClr val="E5FFFF"/>
        </a:lt1>
        <a:dk2>
          <a:srgbClr val="0000CC"/>
        </a:dk2>
        <a:lt2>
          <a:srgbClr val="91DAFF"/>
        </a:lt2>
        <a:accent1>
          <a:srgbClr val="EAEAEA"/>
        </a:accent1>
        <a:accent2>
          <a:srgbClr val="FFE2C5"/>
        </a:accent2>
        <a:accent3>
          <a:srgbClr val="F0FFFF"/>
        </a:accent3>
        <a:accent4>
          <a:srgbClr val="51517A"/>
        </a:accent4>
        <a:accent5>
          <a:srgbClr val="F3F3F3"/>
        </a:accent5>
        <a:accent6>
          <a:srgbClr val="E7CDB2"/>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吉祥如意 6">
        <a:dk1>
          <a:srgbClr val="CC0066"/>
        </a:dk1>
        <a:lt1>
          <a:srgbClr val="FFDDBB"/>
        </a:lt1>
        <a:dk2>
          <a:srgbClr val="000000"/>
        </a:dk2>
        <a:lt2>
          <a:srgbClr val="C0C0C0"/>
        </a:lt2>
        <a:accent1>
          <a:srgbClr val="FFFFCC"/>
        </a:accent1>
        <a:accent2>
          <a:srgbClr val="FFFFFF"/>
        </a:accent2>
        <a:accent3>
          <a:srgbClr val="FFEBDA"/>
        </a:accent3>
        <a:accent4>
          <a:srgbClr val="AE0056"/>
        </a:accent4>
        <a:accent5>
          <a:srgbClr val="FFFFE2"/>
        </a:accent5>
        <a:accent6>
          <a:srgbClr val="E7E7E7"/>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吉祥如意 7">
        <a:dk1>
          <a:srgbClr val="B60000"/>
        </a:dk1>
        <a:lt1>
          <a:srgbClr val="FFFF99"/>
        </a:lt1>
        <a:dk2>
          <a:srgbClr val="800000"/>
        </a:dk2>
        <a:lt2>
          <a:srgbClr val="FFFFFF"/>
        </a:lt2>
        <a:accent1>
          <a:srgbClr val="9888A4"/>
        </a:accent1>
        <a:accent2>
          <a:srgbClr val="A9335D"/>
        </a:accent2>
        <a:accent3>
          <a:srgbClr val="C0AAAA"/>
        </a:accent3>
        <a:accent4>
          <a:srgbClr val="DADA82"/>
        </a:accent4>
        <a:accent5>
          <a:srgbClr val="CAC3CF"/>
        </a:accent5>
        <a:accent6>
          <a:srgbClr val="992D53"/>
        </a:accent6>
        <a:hlink>
          <a:srgbClr val="CCECFF"/>
        </a:hlink>
        <a:folHlink>
          <a:srgbClr val="FF6600"/>
        </a:folHlink>
      </a:clrScheme>
      <a:clrMap bg1="dk2" tx1="lt1" bg2="dk1" tx2="lt2" accent1="accent1" accent2="accent2" accent3="accent3" accent4="accent4" accent5="accent5" accent6="accent6" hlink="hlink" folHlink="folHlink"/>
    </a:extraClrScheme>
    <a:extraClrScheme>
      <a:clrScheme name="吉祥如意 8">
        <a:dk1>
          <a:srgbClr val="808080"/>
        </a:dk1>
        <a:lt1>
          <a:srgbClr val="FFFFFF"/>
        </a:lt1>
        <a:dk2>
          <a:srgbClr val="1C1C1C"/>
        </a:dk2>
        <a:lt2>
          <a:srgbClr val="FFFF66"/>
        </a:lt2>
        <a:accent1>
          <a:srgbClr val="9898BA"/>
        </a:accent1>
        <a:accent2>
          <a:srgbClr val="777777"/>
        </a:accent2>
        <a:accent3>
          <a:srgbClr val="ABABAB"/>
        </a:accent3>
        <a:accent4>
          <a:srgbClr val="DADADA"/>
        </a:accent4>
        <a:accent5>
          <a:srgbClr val="CACAD9"/>
        </a:accent5>
        <a:accent6>
          <a:srgbClr val="6B6B6B"/>
        </a:accent6>
        <a:hlink>
          <a:srgbClr val="CCFF99"/>
        </a:hlink>
        <a:folHlink>
          <a:srgbClr val="E43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联合会ppt模板">
  <a:themeElements>
    <a:clrScheme name="ABB_ppt_template_Feb_2002 2">
      <a:dk1>
        <a:srgbClr val="000000"/>
      </a:dk1>
      <a:lt1>
        <a:srgbClr val="FFFFFF"/>
      </a:lt1>
      <a:dk2>
        <a:srgbClr val="000000"/>
      </a:dk2>
      <a:lt2>
        <a:srgbClr val="999999"/>
      </a:lt2>
      <a:accent1>
        <a:srgbClr val="5C65C2"/>
      </a:accent1>
      <a:accent2>
        <a:srgbClr val="7F96D2"/>
      </a:accent2>
      <a:accent3>
        <a:srgbClr val="FFFFFF"/>
      </a:accent3>
      <a:accent4>
        <a:srgbClr val="000000"/>
      </a:accent4>
      <a:accent5>
        <a:srgbClr val="B5B8DD"/>
      </a:accent5>
      <a:accent6>
        <a:srgbClr val="7287BE"/>
      </a:accent6>
      <a:hlink>
        <a:srgbClr val="97B8E1"/>
      </a:hlink>
      <a:folHlink>
        <a:srgbClr val="6B82D7"/>
      </a:folHlink>
    </a:clrScheme>
    <a:fontScheme name="ABB_ppt_template_Feb_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0" fontAlgn="base" latinLnBrk="0" hangingPunct="0">
          <a:lnSpc>
            <a:spcPct val="100000"/>
          </a:lnSpc>
          <a:spcBef>
            <a:spcPct val="40000"/>
          </a:spcBef>
          <a:spcAft>
            <a:spcPct val="0"/>
          </a:spcAft>
          <a:buClr>
            <a:schemeClr val="accent1"/>
          </a:buClr>
          <a:buSzPct val="80000"/>
          <a:buFont typeface="Wingdings" panose="05000000000000000000" pitchFamily="2" charset="2"/>
          <a:buChar char="n"/>
          <a:defRPr kumimoji="1" lang="en-US" sz="1300" b="1" i="0" u="none" strike="noStrike" cap="none" normalizeH="0" baseline="0" smtClean="0">
            <a:ln>
              <a:noFill/>
            </a:ln>
            <a:solidFill>
              <a:schemeClr val="tx1"/>
            </a:solidFill>
            <a:effectLst/>
            <a:latin typeface="Arial" panose="020B0604020202020204" pitchFamily="34" charset="0"/>
          </a:defRPr>
        </a:defPPr>
      </a:lstStyle>
    </a:spDef>
    <a:lnDef>
      <a:spPr bwMode="auto">
        <a:noFill/>
        <a:ln w="50800" cap="flat" cmpd="sng" algn="ctr">
          <a:solidFill>
            <a:schemeClr val="accent1"/>
          </a:solidFill>
          <a:prstDash val="solid"/>
          <a:round/>
          <a:headEnd type="none" w="med" len="med"/>
          <a:tailEnd type="none" w="med" len="med"/>
        </a:ln>
      </a:spPr>
      <a:bodyPr/>
      <a:lstStyle/>
    </a:lnDef>
  </a:objectDefaults>
  <a:extraClrSchemeLst>
    <a:extraClrScheme>
      <a:clrScheme name="ABB_ppt_template_Feb_2002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BB_ppt_template_Feb_2002 2">
        <a:dk1>
          <a:srgbClr val="000000"/>
        </a:dk1>
        <a:lt1>
          <a:srgbClr val="FFFFFF"/>
        </a:lt1>
        <a:dk2>
          <a:srgbClr val="000000"/>
        </a:dk2>
        <a:lt2>
          <a:srgbClr val="999999"/>
        </a:lt2>
        <a:accent1>
          <a:srgbClr val="5C65C2"/>
        </a:accent1>
        <a:accent2>
          <a:srgbClr val="7F96D2"/>
        </a:accent2>
        <a:accent3>
          <a:srgbClr val="FFFFFF"/>
        </a:accent3>
        <a:accent4>
          <a:srgbClr val="000000"/>
        </a:accent4>
        <a:accent5>
          <a:srgbClr val="B5B8DD"/>
        </a:accent5>
        <a:accent6>
          <a:srgbClr val="7287BE"/>
        </a:accent6>
        <a:hlink>
          <a:srgbClr val="97B8E1"/>
        </a:hlink>
        <a:folHlink>
          <a:srgbClr val="6B82D7"/>
        </a:folHlink>
      </a:clrScheme>
      <a:clrMap bg1="lt1" tx1="dk1" bg2="lt2" tx2="dk2" accent1="accent1" accent2="accent2" accent3="accent3" accent4="accent4" accent5="accent5" accent6="accent6" hlink="hlink" folHlink="folHlink"/>
    </a:extraClrScheme>
    <a:extraClrScheme>
      <a:clrScheme name="ABB_ppt_template_Feb_2002 3">
        <a:dk1>
          <a:srgbClr val="000000"/>
        </a:dk1>
        <a:lt1>
          <a:srgbClr val="FFFFFF"/>
        </a:lt1>
        <a:dk2>
          <a:srgbClr val="000000"/>
        </a:dk2>
        <a:lt2>
          <a:srgbClr val="918A82"/>
        </a:lt2>
        <a:accent1>
          <a:srgbClr val="822DDC"/>
        </a:accent1>
        <a:accent2>
          <a:srgbClr val="9B7BEA"/>
        </a:accent2>
        <a:accent3>
          <a:srgbClr val="FFFFFF"/>
        </a:accent3>
        <a:accent4>
          <a:srgbClr val="000000"/>
        </a:accent4>
        <a:accent5>
          <a:srgbClr val="C1ADEB"/>
        </a:accent5>
        <a:accent6>
          <a:srgbClr val="8C6FD4"/>
        </a:accent6>
        <a:hlink>
          <a:srgbClr val="A691EE"/>
        </a:hlink>
        <a:folHlink>
          <a:srgbClr val="754FE3"/>
        </a:folHlink>
      </a:clrScheme>
      <a:clrMap bg1="lt1" tx1="dk1" bg2="lt2" tx2="dk2" accent1="accent1" accent2="accent2" accent3="accent3" accent4="accent4" accent5="accent5" accent6="accent6" hlink="hlink" folHlink="folHlink"/>
    </a:extraClrScheme>
    <a:extraClrScheme>
      <a:clrScheme name="ABB_ppt_template_Feb_2002 4">
        <a:dk1>
          <a:srgbClr val="000000"/>
        </a:dk1>
        <a:lt1>
          <a:srgbClr val="FFFFFF"/>
        </a:lt1>
        <a:dk2>
          <a:srgbClr val="000000"/>
        </a:dk2>
        <a:lt2>
          <a:srgbClr val="918A82"/>
        </a:lt2>
        <a:accent1>
          <a:srgbClr val="218B38"/>
        </a:accent1>
        <a:accent2>
          <a:srgbClr val="52D544"/>
        </a:accent2>
        <a:accent3>
          <a:srgbClr val="FFFFFF"/>
        </a:accent3>
        <a:accent4>
          <a:srgbClr val="000000"/>
        </a:accent4>
        <a:accent5>
          <a:srgbClr val="ABC4AE"/>
        </a:accent5>
        <a:accent6>
          <a:srgbClr val="49C13D"/>
        </a:accent6>
        <a:hlink>
          <a:srgbClr val="75DC75"/>
        </a:hlink>
        <a:folHlink>
          <a:srgbClr val="45B023"/>
        </a:folHlink>
      </a:clrScheme>
      <a:clrMap bg1="lt1" tx1="dk1" bg2="lt2" tx2="dk2" accent1="accent1" accent2="accent2" accent3="accent3" accent4="accent4" accent5="accent5" accent6="accent6" hlink="hlink" folHlink="folHlink"/>
    </a:extraClrScheme>
    <a:extraClrScheme>
      <a:clrScheme name="ABB_ppt_template_Feb_2002 5">
        <a:dk1>
          <a:srgbClr val="000000"/>
        </a:dk1>
        <a:lt1>
          <a:srgbClr val="FFFFFF"/>
        </a:lt1>
        <a:dk2>
          <a:srgbClr val="000000"/>
        </a:dk2>
        <a:lt2>
          <a:srgbClr val="918A82"/>
        </a:lt2>
        <a:accent1>
          <a:srgbClr val="CB3974"/>
        </a:accent1>
        <a:accent2>
          <a:srgbClr val="DA779F"/>
        </a:accent2>
        <a:accent3>
          <a:srgbClr val="FFFFFF"/>
        </a:accent3>
        <a:accent4>
          <a:srgbClr val="000000"/>
        </a:accent4>
        <a:accent5>
          <a:srgbClr val="E2AEBC"/>
        </a:accent5>
        <a:accent6>
          <a:srgbClr val="C56B90"/>
        </a:accent6>
        <a:hlink>
          <a:srgbClr val="DE8CAE"/>
        </a:hlink>
        <a:folHlink>
          <a:srgbClr val="D4638F"/>
        </a:folHlink>
      </a:clrScheme>
      <a:clrMap bg1="lt1" tx1="dk1" bg2="lt2" tx2="dk2" accent1="accent1" accent2="accent2" accent3="accent3" accent4="accent4" accent5="accent5" accent6="accent6" hlink="hlink" folHlink="folHlink"/>
    </a:extraClrScheme>
    <a:extraClrScheme>
      <a:clrScheme name="ABB_ppt_template_Feb_2002 6">
        <a:dk1>
          <a:srgbClr val="000000"/>
        </a:dk1>
        <a:lt1>
          <a:srgbClr val="FFFFFF"/>
        </a:lt1>
        <a:dk2>
          <a:srgbClr val="000000"/>
        </a:dk2>
        <a:lt2>
          <a:srgbClr val="918A82"/>
        </a:lt2>
        <a:accent1>
          <a:srgbClr val="EB9E0C"/>
        </a:accent1>
        <a:accent2>
          <a:srgbClr val="E7C76F"/>
        </a:accent2>
        <a:accent3>
          <a:srgbClr val="FFFFFF"/>
        </a:accent3>
        <a:accent4>
          <a:srgbClr val="000000"/>
        </a:accent4>
        <a:accent5>
          <a:srgbClr val="F3CCAA"/>
        </a:accent5>
        <a:accent6>
          <a:srgbClr val="D1B464"/>
        </a:accent6>
        <a:hlink>
          <a:srgbClr val="F3DC97"/>
        </a:hlink>
        <a:folHlink>
          <a:srgbClr val="E3B54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FRcolorful">
    <a:dk1>
      <a:srgbClr val="000000"/>
    </a:dk1>
    <a:lt1>
      <a:srgbClr val="FFFFFF"/>
    </a:lt1>
    <a:dk2>
      <a:srgbClr val="44546A"/>
    </a:dk2>
    <a:lt2>
      <a:srgbClr val="E7E6E6"/>
    </a:lt2>
    <a:accent1>
      <a:srgbClr val="009CCC"/>
    </a:accent1>
    <a:accent2>
      <a:srgbClr val="BC252B"/>
    </a:accent2>
    <a:accent3>
      <a:srgbClr val="1E9579"/>
    </a:accent3>
    <a:accent4>
      <a:srgbClr val="E8962D"/>
    </a:accent4>
    <a:accent5>
      <a:srgbClr val="44536A"/>
    </a:accent5>
    <a:accent6>
      <a:srgbClr val="8CABCE"/>
    </a:accent6>
    <a:hlink>
      <a:srgbClr val="0563C1"/>
    </a:hlink>
    <a:folHlink>
      <a:srgbClr val="B0DB7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fillRect/>
        </a:stretch>
      </a:blipFill>
    </a:bgFillStyleLst>
  </a:fmtScheme>
</a:themeOverride>
</file>

<file path=ppt/theme/themeOverride2.xml><?xml version="1.0" encoding="utf-8"?>
<a:themeOverride xmlns:a="http://schemas.openxmlformats.org/drawingml/2006/main">
  <a:clrScheme name="IFRcolorful">
    <a:dk1>
      <a:srgbClr val="000000"/>
    </a:dk1>
    <a:lt1>
      <a:srgbClr val="FFFFFF"/>
    </a:lt1>
    <a:dk2>
      <a:srgbClr val="44546A"/>
    </a:dk2>
    <a:lt2>
      <a:srgbClr val="E7E6E6"/>
    </a:lt2>
    <a:accent1>
      <a:srgbClr val="009CCC"/>
    </a:accent1>
    <a:accent2>
      <a:srgbClr val="BC252B"/>
    </a:accent2>
    <a:accent3>
      <a:srgbClr val="1E9579"/>
    </a:accent3>
    <a:accent4>
      <a:srgbClr val="E8962D"/>
    </a:accent4>
    <a:accent5>
      <a:srgbClr val="44536A"/>
    </a:accent5>
    <a:accent6>
      <a:srgbClr val="8CABCE"/>
    </a:accent6>
    <a:hlink>
      <a:srgbClr val="0563C1"/>
    </a:hlink>
    <a:folHlink>
      <a:srgbClr val="B0DB7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fillRect/>
        </a:stretch>
      </a:blipFill>
    </a:bgFillStyleLst>
  </a:fmtScheme>
</a:themeOverride>
</file>

<file path=ppt/theme/themeOverride3.xml><?xml version="1.0" encoding="utf-8"?>
<a:themeOverride xmlns:a="http://schemas.openxmlformats.org/drawingml/2006/main">
  <a:clrScheme name="ABB_ppt_template_Feb_2002 2">
    <a:dk1>
      <a:srgbClr val="000000"/>
    </a:dk1>
    <a:lt1>
      <a:srgbClr val="FFFFFF"/>
    </a:lt1>
    <a:dk2>
      <a:srgbClr val="000000"/>
    </a:dk2>
    <a:lt2>
      <a:srgbClr val="999999"/>
    </a:lt2>
    <a:accent1>
      <a:srgbClr val="5C65C2"/>
    </a:accent1>
    <a:accent2>
      <a:srgbClr val="7F96D2"/>
    </a:accent2>
    <a:accent3>
      <a:srgbClr val="FFFFFF"/>
    </a:accent3>
    <a:accent4>
      <a:srgbClr val="000000"/>
    </a:accent4>
    <a:accent5>
      <a:srgbClr val="B5B8DD"/>
    </a:accent5>
    <a:accent6>
      <a:srgbClr val="7287BE"/>
    </a:accent6>
    <a:hlink>
      <a:srgbClr val="97B8E1"/>
    </a:hlink>
    <a:folHlink>
      <a:srgbClr val="6B82D7"/>
    </a:folHlink>
  </a:clrScheme>
  <a:fontScheme name="ABB_ppt_template_Feb_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BB_ppt_template_Feb_2002 2">
    <a:dk1>
      <a:srgbClr val="000000"/>
    </a:dk1>
    <a:lt1>
      <a:srgbClr val="FFFFFF"/>
    </a:lt1>
    <a:dk2>
      <a:srgbClr val="000000"/>
    </a:dk2>
    <a:lt2>
      <a:srgbClr val="999999"/>
    </a:lt2>
    <a:accent1>
      <a:srgbClr val="5C65C2"/>
    </a:accent1>
    <a:accent2>
      <a:srgbClr val="7F96D2"/>
    </a:accent2>
    <a:accent3>
      <a:srgbClr val="FFFFFF"/>
    </a:accent3>
    <a:accent4>
      <a:srgbClr val="000000"/>
    </a:accent4>
    <a:accent5>
      <a:srgbClr val="B5B8DD"/>
    </a:accent5>
    <a:accent6>
      <a:srgbClr val="7287BE"/>
    </a:accent6>
    <a:hlink>
      <a:srgbClr val="97B8E1"/>
    </a:hlink>
    <a:folHlink>
      <a:srgbClr val="6B82D7"/>
    </a:folHlink>
  </a:clrScheme>
  <a:fontScheme name="ABB_ppt_template_Feb_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Teamwork</Template>
  <TotalTime>0</TotalTime>
  <Words>6698</Words>
  <Application>WPS 演示</Application>
  <PresentationFormat>全屏显示(4:3)</PresentationFormat>
  <Paragraphs>374</Paragraphs>
  <Slides>46</Slides>
  <Notes>1</Notes>
  <HiddenSlides>0</HiddenSlides>
  <MMClips>3</MMClips>
  <ScaleCrop>false</ScaleCrop>
  <HeadingPairs>
    <vt:vector size="8" baseType="variant">
      <vt:variant>
        <vt:lpstr>已用的字体</vt:lpstr>
      </vt:variant>
      <vt:variant>
        <vt:i4>14</vt:i4>
      </vt:variant>
      <vt:variant>
        <vt:lpstr>主题</vt:lpstr>
      </vt:variant>
      <vt:variant>
        <vt:i4>2</vt:i4>
      </vt:variant>
      <vt:variant>
        <vt:lpstr>嵌入 OLE 服务器</vt:lpstr>
      </vt:variant>
      <vt:variant>
        <vt:i4>4</vt:i4>
      </vt:variant>
      <vt:variant>
        <vt:lpstr>幻灯片标题</vt:lpstr>
      </vt:variant>
      <vt:variant>
        <vt:i4>46</vt:i4>
      </vt:variant>
    </vt:vector>
  </HeadingPairs>
  <TitlesOfParts>
    <vt:vector size="66" baseType="lpstr">
      <vt:lpstr>Arial</vt:lpstr>
      <vt:lpstr>宋体</vt:lpstr>
      <vt:lpstr>Wingdings</vt:lpstr>
      <vt:lpstr>Garamond</vt:lpstr>
      <vt:lpstr>华文楷体</vt:lpstr>
      <vt:lpstr>Wingdings 2</vt:lpstr>
      <vt:lpstr>微软雅黑</vt:lpstr>
      <vt:lpstr>Times New Roman</vt:lpstr>
      <vt:lpstr>黑体</vt:lpstr>
      <vt:lpstr>Arial</vt:lpstr>
      <vt:lpstr>楷体</vt:lpstr>
      <vt:lpstr>Calibri</vt:lpstr>
      <vt:lpstr>仿宋_GB2312</vt:lpstr>
      <vt:lpstr>楷体_GB2312</vt:lpstr>
      <vt:lpstr>吉祥如意</vt:lpstr>
      <vt:lpstr>1_联合会ppt模板</vt:lpstr>
      <vt:lpstr>Excel.Chart.8</vt:lpstr>
      <vt:lpstr>Excel.Chart.8</vt:lpstr>
      <vt:lpstr>Excel.Chart.8</vt:lpstr>
      <vt:lpstr>Excel.Chart.8</vt:lpstr>
      <vt:lpstr>应用促进机器人产业发展与创新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中国：工业机器人市场高速发展</vt:lpstr>
      <vt:lpstr>PowerPoint 演示文稿</vt:lpstr>
      <vt:lpstr>PowerPoint 演示文稿</vt:lpstr>
      <vt:lpstr>中国：服务机器人高速发展</vt:lpstr>
      <vt:lpstr>PowerPoint 演示文稿</vt:lpstr>
      <vt:lpstr>中国工业机器人应用领域广泛</vt:lpstr>
      <vt:lpstr>中国工业机器人行业应用面广</vt:lpstr>
      <vt:lpstr>PowerPoint 演示文稿</vt:lpstr>
      <vt:lpstr>PowerPoint 演示文稿</vt:lpstr>
      <vt:lpstr>PowerPoint 演示文稿</vt:lpstr>
      <vt:lpstr>PowerPoint 演示文稿</vt:lpstr>
      <vt:lpstr>中国机器人市场潜力大---工业机器人密度低、制造业规模大</vt:lpstr>
      <vt:lpstr>2015年主要发达国家及中国工业机器人密度</vt:lpstr>
      <vt:lpstr>PowerPoint 演示文稿</vt:lpstr>
      <vt:lpstr>我国机器人市场潜力大--服务机器人需求将快速增长</vt:lpstr>
      <vt:lpstr>PowerPoint 演示文稿</vt:lpstr>
      <vt:lpstr>发达国家机器人产业已开始进入智能化时期</vt:lpstr>
      <vt:lpstr>PowerPoint 演示文稿</vt:lpstr>
      <vt:lpstr>PowerPoint 演示文稿</vt:lpstr>
      <vt:lpstr>PowerPoint 演示文稿</vt:lpstr>
      <vt:lpstr>欧洲相关工业机器人发展计划</vt:lpstr>
      <vt:lpstr>韩国相关工业机器人发展计划</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智能机器人发展路径</vt:lpstr>
      <vt:lpstr>六、中国机器人产业联盟简介</vt:lpstr>
      <vt:lpstr>六、中国机器人产业联盟简介</vt:lpstr>
      <vt:lpstr>中国机器人产业联盟（CRIA）</vt:lpstr>
      <vt:lpstr>PowerPoint 演示文稿</vt:lpstr>
    </vt:vector>
  </TitlesOfParts>
  <Company>meinet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shen</dc:creator>
  <cp:lastModifiedBy>admin</cp:lastModifiedBy>
  <cp:revision>1270</cp:revision>
  <dcterms:created xsi:type="dcterms:W3CDTF">2008-05-06T12:31:00Z</dcterms:created>
  <dcterms:modified xsi:type="dcterms:W3CDTF">2017-10-11T03:01:22Z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2052-10.1.0.6235</vt:lpwstr>
  </property>
</Properties>
</file>